
<file path=[Content_Types].xml><?xml version="1.0" encoding="utf-8"?>
<Types xmlns="http://schemas.openxmlformats.org/package/2006/content-types">
  <Override PartName="/ppt/slides/slide6.xml" ContentType="application/vnd.openxmlformats-officedocument.presentationml.slide+xml"/>
  <Override PartName="/ppt/slides/slide29.xml" ContentType="application/vnd.openxmlformats-officedocument.presentationml.slide+xml"/>
  <Override PartName="/ppt/slides/slide38.xml" ContentType="application/vnd.openxmlformats-officedocument.presentationml.slide+xml"/>
  <Override PartName="/ppt/slideLayouts/slideLayout8.xml" ContentType="application/vnd.openxmlformats-officedocument.presentationml.slideLayout+xml"/>
  <Override PartName="/ppt/slideMasters/slideMaster1.xml" ContentType="application/vnd.openxmlformats-officedocument.presentationml.slideMaster+xml"/>
  <Override PartName="/ppt/slides/slide4.xml" ContentType="application/vnd.openxmlformats-officedocument.presentationml.slide+xml"/>
  <Override PartName="/ppt/slides/slide18.xml" ContentType="application/vnd.openxmlformats-officedocument.presentationml.slide+xml"/>
  <Override PartName="/ppt/slides/slide27.xml" ContentType="application/vnd.openxmlformats-officedocument.presentationml.slide+xml"/>
  <Override PartName="/ppt/slides/slide36.xml" ContentType="application/vnd.openxmlformats-officedocument.presentationml.slide+xml"/>
  <Override PartName="/ppt/slideLayouts/slideLayout4.xml" ContentType="application/vnd.openxmlformats-officedocument.presentationml.slideLayout+xml"/>
  <Override PartName="/ppt/slideLayouts/slideLayout6.xml" ContentType="application/vnd.openxmlformats-officedocument.presentationml.slideLayout+xml"/>
  <Override PartName="/ppt/slideLayouts/slideLayout17.xml" ContentType="application/vnd.openxmlformats-officedocument.presentationml.slideLayout+xml"/>
  <Override PartName="/ppt/slides/slide2.xml" ContentType="application/vnd.openxmlformats-officedocument.presentationml.slide+xml"/>
  <Override PartName="/ppt/slides/slide16.xml" ContentType="application/vnd.openxmlformats-officedocument.presentationml.slide+xml"/>
  <Override PartName="/ppt/slides/slide25.xml" ContentType="application/vnd.openxmlformats-officedocument.presentationml.slide+xml"/>
  <Override PartName="/ppt/slides/slide34.xml" ContentType="application/vnd.openxmlformats-officedocument.presentationml.slide+xml"/>
  <Override PartName="/ppt/theme/theme1.xml" ContentType="application/vnd.openxmlformats-officedocument.theme+xml"/>
  <Override PartName="/ppt/slideLayouts/slideLayout2.xml" ContentType="application/vnd.openxmlformats-officedocument.presentationml.slideLayout+xml"/>
  <Override PartName="/ppt/slideLayouts/slideLayout15.xml" ContentType="application/vnd.openxmlformats-officedocument.presentationml.slideLayout+xml"/>
  <Default Extension="rels" ContentType="application/vnd.openxmlformats-package.relationships+xml"/>
  <Default Extension="xml" ContentType="application/xml"/>
  <Override PartName="/ppt/slides/slide14.xml" ContentType="application/vnd.openxmlformats-officedocument.presentationml.slide+xml"/>
  <Override PartName="/ppt/slides/slide23.xml" ContentType="application/vnd.openxmlformats-officedocument.presentationml.slide+xml"/>
  <Override PartName="/ppt/slides/slide32.xml" ContentType="application/vnd.openxmlformats-officedocument.presentationml.slide+xml"/>
  <Override PartName="/ppt/notesMasters/notesMaster1.xml" ContentType="application/vnd.openxmlformats-officedocument.presentationml.notesMaster+xml"/>
  <Override PartName="/ppt/slideLayouts/slideLayout13.xml" ContentType="application/vnd.openxmlformats-officedocument.presentationml.slideLayout+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30.xml" ContentType="application/vnd.openxmlformats-officedocument.presentationml.slide+xml"/>
  <Override PartName="/ppt/tableStyles.xml" ContentType="application/vnd.openxmlformats-officedocument.presentationml.tableStyles+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0.xml" ContentType="application/vnd.openxmlformats-officedocument.presentationml.slideLayout+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viewProps.xml" ContentType="application/vnd.openxmlformats-officedocument.presentationml.viewProps+xml"/>
  <Override PartName="/ppt/slideLayouts/slideLayout9.xml" ContentType="application/vnd.openxmlformats-officedocument.presentationml.slideLayout+xml"/>
  <Override PartName="/docProps/core.xml" ContentType="application/vnd.openxmlformats-package.core-properties+xml"/>
  <Override PartName="/ppt/slides/slide5.xml" ContentType="application/vnd.openxmlformats-officedocument.presentationml.slide+xml"/>
  <Override PartName="/ppt/slides/slide19.xml" ContentType="application/vnd.openxmlformats-officedocument.presentationml.slide+xml"/>
  <Override PartName="/ppt/slides/slide28.xml" ContentType="application/vnd.openxmlformats-officedocument.presentationml.slide+xml"/>
  <Override PartName="/ppt/slides/slide39.xml" ContentType="application/vnd.openxmlformats-officedocument.presentationml.slide+xml"/>
  <Override PartName="/ppt/slideLayouts/slideLayout7.xml" ContentType="application/vnd.openxmlformats-officedocument.presentationml.slideLayout+xml"/>
  <Default Extension="png" ContentType="image/png"/>
  <Override PartName="/ppt/notesSlides/notesSlide1.xml" ContentType="application/vnd.openxmlformats-officedocument.presentationml.notesSlide+xml"/>
  <Override PartName="/ppt/slides/slide3.xml" ContentType="application/vnd.openxmlformats-officedocument.presentationml.slide+xml"/>
  <Override PartName="/ppt/slides/slide17.xml" ContentType="application/vnd.openxmlformats-officedocument.presentationml.slide+xml"/>
  <Override PartName="/ppt/slides/slide26.xml" ContentType="application/vnd.openxmlformats-officedocument.presentationml.slide+xml"/>
  <Override PartName="/ppt/slides/slide37.xml" ContentType="application/vnd.openxmlformats-officedocument.presentationml.slide+xml"/>
  <Override PartName="/ppt/presProps.xml" ContentType="application/vnd.openxmlformats-officedocument.presentationml.presProps+xml"/>
  <Override PartName="/ppt/slideLayouts/slideLayout5.xml" ContentType="application/vnd.openxmlformats-officedocument.presentationml.slideLayout+xml"/>
  <Override PartName="/ppt/theme/theme2.xml" ContentType="application/vnd.openxmlformats-officedocument.theme+xml"/>
  <Override PartName="/ppt/slides/slide1.xml" ContentType="application/vnd.openxmlformats-officedocument.presentationml.slide+xml"/>
  <Override PartName="/ppt/slides/slide15.xml" ContentType="application/vnd.openxmlformats-officedocument.presentationml.slide+xml"/>
  <Override PartName="/ppt/slides/slide24.xml" ContentType="application/vnd.openxmlformats-officedocument.presentationml.slide+xml"/>
  <Override PartName="/ppt/slides/slide33.xml" ContentType="application/vnd.openxmlformats-officedocument.presentationml.slide+xml"/>
  <Override PartName="/ppt/slides/slide35.xml" ContentType="application/vnd.openxmlformats-officedocument.presentationml.slide+xml"/>
  <Override PartName="/ppt/slideLayouts/slideLayout3.xml" ContentType="application/vnd.openxmlformats-officedocument.presentationml.slideLayout+xml"/>
  <Override PartName="/ppt/slideLayouts/slideLayout16.xml" ContentType="application/vnd.openxmlformats-officedocument.presentationml.slideLayout+xml"/>
  <Default Extension="jpeg" ContentType="image/jpeg"/>
  <Override PartName="/ppt/presentation.xml" ContentType="application/vnd.openxmlformats-officedocument.presentationml.presentation.main+xml"/>
  <Override PartName="/ppt/slides/slide13.xml" ContentType="application/vnd.openxmlformats-officedocument.presentationml.slide+xml"/>
  <Override PartName="/ppt/slides/slide22.xml" ContentType="application/vnd.openxmlformats-officedocument.presentationml.slide+xml"/>
  <Override PartName="/ppt/slides/slide31.xml" ContentType="application/vnd.openxmlformats-officedocument.presentationml.slide+xml"/>
  <Override PartName="/ppt/slideLayouts/slideLayout1.xml" ContentType="application/vnd.openxmlformats-officedocument.presentationml.slideLayout+xml"/>
  <Override PartName="/ppt/slideLayouts/slideLayout14.xml" ContentType="application/vnd.openxmlformats-officedocument.presentationml.slideLayout+xml"/>
  <Override PartName="/ppt/tags/tag1.xml" ContentType="application/vnd.openxmlformats-officedocument.presentationml.tag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94" r:id="rId1"/>
  </p:sldMasterIdLst>
  <p:notesMasterIdLst>
    <p:notesMasterId r:id="rId41"/>
  </p:notesMasterIdLst>
  <p:sldIdLst>
    <p:sldId id="306" r:id="rId2"/>
    <p:sldId id="256" r:id="rId3"/>
    <p:sldId id="313" r:id="rId4"/>
    <p:sldId id="257" r:id="rId5"/>
    <p:sldId id="258" r:id="rId6"/>
    <p:sldId id="259" r:id="rId7"/>
    <p:sldId id="261" r:id="rId8"/>
    <p:sldId id="308" r:id="rId9"/>
    <p:sldId id="309" r:id="rId10"/>
    <p:sldId id="263" r:id="rId11"/>
    <p:sldId id="264" r:id="rId12"/>
    <p:sldId id="265" r:id="rId13"/>
    <p:sldId id="266" r:id="rId14"/>
    <p:sldId id="267" r:id="rId15"/>
    <p:sldId id="268" r:id="rId16"/>
    <p:sldId id="269" r:id="rId17"/>
    <p:sldId id="315" r:id="rId18"/>
    <p:sldId id="270" r:id="rId19"/>
    <p:sldId id="310" r:id="rId20"/>
    <p:sldId id="290" r:id="rId21"/>
    <p:sldId id="312" r:id="rId22"/>
    <p:sldId id="271" r:id="rId23"/>
    <p:sldId id="272" r:id="rId24"/>
    <p:sldId id="273" r:id="rId25"/>
    <p:sldId id="274" r:id="rId26"/>
    <p:sldId id="275" r:id="rId27"/>
    <p:sldId id="276" r:id="rId28"/>
    <p:sldId id="277" r:id="rId29"/>
    <p:sldId id="311" r:id="rId30"/>
    <p:sldId id="278" r:id="rId31"/>
    <p:sldId id="314" r:id="rId32"/>
    <p:sldId id="279" r:id="rId33"/>
    <p:sldId id="280" r:id="rId34"/>
    <p:sldId id="281" r:id="rId35"/>
    <p:sldId id="282" r:id="rId36"/>
    <p:sldId id="283" r:id="rId37"/>
    <p:sldId id="289" r:id="rId38"/>
    <p:sldId id="286" r:id="rId39"/>
    <p:sldId id="317" r:id="rId4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xmlns="">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xmlns="" val="0"/>
    </p:ext>
    <p:ext uri="{D31A062A-798A-4329-ABDD-BBA856620510}">
      <p14:defaultImageDpi xmlns:p14="http://schemas.microsoft.com/office/powerpoint/2010/main" xmlns="" val="220"/>
    </p:ext>
    <p:ext uri="{FD5EFAAD-0ECE-453E-9831-46B23BE46B34}">
      <p15:chartTrackingRefBased xmlns:p15="http://schemas.microsoft.com/office/powerpoint/2012/main" xmlns=""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lastView="sldThumbnailView">
  <p:normalViewPr showOutlineIcons="0">
    <p:restoredLeft sz="15620"/>
    <p:restoredTop sz="94660"/>
  </p:normalViewPr>
  <p:slideViewPr>
    <p:cSldViewPr>
      <p:cViewPr>
        <p:scale>
          <a:sx n="44" d="100"/>
          <a:sy n="44" d="100"/>
        </p:scale>
        <p:origin x="-1248" y="-269"/>
      </p:cViewPr>
      <p:guideLst>
        <p:guide orient="horz" pos="2160"/>
        <p:guide pos="2880"/>
      </p:guideLst>
    </p:cSldViewPr>
  </p:slideViewPr>
  <p:notesTextViewPr>
    <p:cViewPr>
      <p:scale>
        <a:sx n="100" d="100"/>
        <a:sy n="100" d="100"/>
      </p:scale>
      <p:origin x="0" y="0"/>
    </p:cViewPr>
  </p:notesTextViewPr>
  <p:sorterViewPr>
    <p:cViewPr>
      <p:scale>
        <a:sx n="66" d="100"/>
        <a:sy n="66" d="100"/>
      </p:scale>
      <p:origin x="0" y="6581"/>
    </p:cViewPr>
  </p:sorterViewPr>
  <p:gridSpacing cx="78028800" cy="780288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slide" Target="slides/slide17.xml"/><Relationship Id="rId26" Type="http://schemas.openxmlformats.org/officeDocument/2006/relationships/slide" Target="slides/slide25.xml"/><Relationship Id="rId39" Type="http://schemas.openxmlformats.org/officeDocument/2006/relationships/slide" Target="slides/slide38.xml"/><Relationship Id="rId3" Type="http://schemas.openxmlformats.org/officeDocument/2006/relationships/slide" Target="slides/slide2.xml"/><Relationship Id="rId21" Type="http://schemas.openxmlformats.org/officeDocument/2006/relationships/slide" Target="slides/slide20.xml"/><Relationship Id="rId34" Type="http://schemas.openxmlformats.org/officeDocument/2006/relationships/slide" Target="slides/slide33.xml"/><Relationship Id="rId42" Type="http://schemas.openxmlformats.org/officeDocument/2006/relationships/presProps" Target="presProp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slide" Target="slides/slide16.xml"/><Relationship Id="rId25" Type="http://schemas.openxmlformats.org/officeDocument/2006/relationships/slide" Target="slides/slide24.xml"/><Relationship Id="rId33" Type="http://schemas.openxmlformats.org/officeDocument/2006/relationships/slide" Target="slides/slide32.xml"/><Relationship Id="rId38" Type="http://schemas.openxmlformats.org/officeDocument/2006/relationships/slide" Target="slides/slide37.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slide" Target="slides/slide19.xml"/><Relationship Id="rId29" Type="http://schemas.openxmlformats.org/officeDocument/2006/relationships/slide" Target="slides/slide28.xml"/><Relationship Id="rId41" Type="http://schemas.openxmlformats.org/officeDocument/2006/relationships/notesMaster" Target="notesMasters/notesMaster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24" Type="http://schemas.openxmlformats.org/officeDocument/2006/relationships/slide" Target="slides/slide23.xml"/><Relationship Id="rId32" Type="http://schemas.openxmlformats.org/officeDocument/2006/relationships/slide" Target="slides/slide31.xml"/><Relationship Id="rId37" Type="http://schemas.openxmlformats.org/officeDocument/2006/relationships/slide" Target="slides/slide36.xml"/><Relationship Id="rId40" Type="http://schemas.openxmlformats.org/officeDocument/2006/relationships/slide" Target="slides/slide39.xml"/><Relationship Id="rId45" Type="http://schemas.openxmlformats.org/officeDocument/2006/relationships/tableStyles" Target="tableStyles.xml"/><Relationship Id="rId5" Type="http://schemas.openxmlformats.org/officeDocument/2006/relationships/slide" Target="slides/slide4.xml"/><Relationship Id="rId15" Type="http://schemas.openxmlformats.org/officeDocument/2006/relationships/slide" Target="slides/slide14.xml"/><Relationship Id="rId23" Type="http://schemas.openxmlformats.org/officeDocument/2006/relationships/slide" Target="slides/slide22.xml"/><Relationship Id="rId28" Type="http://schemas.openxmlformats.org/officeDocument/2006/relationships/slide" Target="slides/slide27.xml"/><Relationship Id="rId36" Type="http://schemas.openxmlformats.org/officeDocument/2006/relationships/slide" Target="slides/slide35.xml"/><Relationship Id="rId10" Type="http://schemas.openxmlformats.org/officeDocument/2006/relationships/slide" Target="slides/slide9.xml"/><Relationship Id="rId19" Type="http://schemas.openxmlformats.org/officeDocument/2006/relationships/slide" Target="slides/slide18.xml"/><Relationship Id="rId31" Type="http://schemas.openxmlformats.org/officeDocument/2006/relationships/slide" Target="slides/slide30.xml"/><Relationship Id="rId44" Type="http://schemas.openxmlformats.org/officeDocument/2006/relationships/theme" Target="theme/theme1.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slide" Target="slides/slide21.xml"/><Relationship Id="rId27" Type="http://schemas.openxmlformats.org/officeDocument/2006/relationships/slide" Target="slides/slide26.xml"/><Relationship Id="rId30" Type="http://schemas.openxmlformats.org/officeDocument/2006/relationships/slide" Target="slides/slide29.xml"/><Relationship Id="rId35" Type="http://schemas.openxmlformats.org/officeDocument/2006/relationships/slide" Target="slides/slide34.xml"/><Relationship Id="rId43" Type="http://schemas.openxmlformats.org/officeDocument/2006/relationships/viewProps" Target="viewProp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71740B15-51D6-43BB-81E7-729523431DA3}" type="datetimeFigureOut">
              <a:rPr lang="en-US" smtClean="0"/>
              <a:t>1/15/1980</a:t>
            </a:fld>
            <a:endParaRPr lang="en-US"/>
          </a:p>
        </p:txBody>
      </p:sp>
      <p:sp>
        <p:nvSpPr>
          <p:cNvPr id="4" name="Slide Image Placeholder 3"/>
          <p:cNvSpPr>
            <a:spLocks noGrp="1" noRot="1" noChangeAspect="1"/>
          </p:cNvSpPr>
          <p:nvPr>
            <p:ph type="sldImg" idx="2"/>
          </p:nvPr>
        </p:nvSpPr>
        <p:spPr>
          <a:xfrm>
            <a:off x="1143000" y="685800"/>
            <a:ext cx="4572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A13CE30A-A3DA-4318-AA1B-BD81945AA87E}" type="slidenum">
              <a:rPr lang="en-US" smtClean="0"/>
              <a:t>‹#›</a:t>
            </a:fld>
            <a:endParaRPr lang="en-US"/>
          </a:p>
        </p:txBody>
      </p:sp>
    </p:spTree>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39.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AF533E96-F078-4B3D-A8F4-F1AF21EBC357}" type="slidenum">
              <a:rPr lang="en-US" smtClean="0"/>
              <a:pPr/>
              <a:t>39</a:t>
            </a:fld>
            <a:endParaRPr lang="en-US"/>
          </a:p>
        </p:txBody>
      </p:sp>
    </p:spTree>
    <p:extLst>
      <p:ext uri="{BB962C8B-B14F-4D97-AF65-F5344CB8AC3E}">
        <p14:creationId xmlns:p14="http://schemas.microsoft.com/office/powerpoint/2010/main" xmlns="" val="1143426930"/>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1942416" y="2514601"/>
            <a:ext cx="6600451"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1942416" y="4777380"/>
            <a:ext cx="6600451"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9" name="Freeform 8"/>
          <p:cNvSpPr/>
          <p:nvPr/>
        </p:nvSpPr>
        <p:spPr bwMode="auto">
          <a:xfrm>
            <a:off x="-31719" y="4321158"/>
            <a:ext cx="1395473" cy="781781"/>
          </a:xfrm>
          <a:custGeom>
            <a:avLst/>
            <a:gdLst/>
            <a:ahLst/>
            <a:cxnLst/>
            <a:rect l="l" t="t" r="r" b="b"/>
            <a:pathLst>
              <a:path w="8042" h="10000">
                <a:moveTo>
                  <a:pt x="5799" y="10000"/>
                </a:moveTo>
                <a:cubicBezTo>
                  <a:pt x="5880" y="10000"/>
                  <a:pt x="5934" y="9940"/>
                  <a:pt x="5961" y="9880"/>
                </a:cubicBezTo>
                <a:cubicBezTo>
                  <a:pt x="5961" y="9820"/>
                  <a:pt x="5988" y="9820"/>
                  <a:pt x="5988" y="9820"/>
                </a:cubicBezTo>
                <a:lnTo>
                  <a:pt x="8042" y="5260"/>
                </a:lnTo>
                <a:cubicBezTo>
                  <a:pt x="8096" y="5140"/>
                  <a:pt x="8096" y="4901"/>
                  <a:pt x="8042" y="4721"/>
                </a:cubicBezTo>
                <a:lnTo>
                  <a:pt x="5988" y="221"/>
                </a:lnTo>
                <a:cubicBezTo>
                  <a:pt x="5988" y="160"/>
                  <a:pt x="5961" y="160"/>
                  <a:pt x="5961" y="160"/>
                </a:cubicBezTo>
                <a:cubicBezTo>
                  <a:pt x="5934" y="101"/>
                  <a:pt x="5880" y="41"/>
                  <a:pt x="5799" y="41"/>
                </a:cubicBezTo>
                <a:lnTo>
                  <a:pt x="18" y="0"/>
                </a:lnTo>
                <a:cubicBezTo>
                  <a:pt x="12" y="3330"/>
                  <a:pt x="6" y="6661"/>
                  <a:pt x="0" y="9991"/>
                </a:cubicBezTo>
                <a:lnTo>
                  <a:pt x="5799" y="10000"/>
                </a:lnTo>
                <a:close/>
              </a:path>
            </a:pathLst>
          </a:custGeom>
          <a:solidFill>
            <a:schemeClr val="accent1"/>
          </a:solidFill>
          <a:ln>
            <a:noFill/>
          </a:ln>
        </p:spPr>
      </p:sp>
      <p:sp>
        <p:nvSpPr>
          <p:cNvPr id="6" name="Slide Number Placeholder 5"/>
          <p:cNvSpPr>
            <a:spLocks noGrp="1"/>
          </p:cNvSpPr>
          <p:nvPr>
            <p:ph type="sldNum" sz="quarter" idx="12"/>
          </p:nvPr>
        </p:nvSpPr>
        <p:spPr>
          <a:xfrm>
            <a:off x="423334" y="4529541"/>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365666748"/>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609600"/>
            <a:ext cx="6591985"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01516381"/>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2415972" y="3505200"/>
            <a:ext cx="5653888"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1942415" y="4354046"/>
            <a:ext cx="6591985"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19"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
        <p:nvSpPr>
          <p:cNvPr id="14" name="TextBox 13"/>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4040433301"/>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1942415" y="2438401"/>
            <a:ext cx="6591985"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1/15/1980</a:t>
            </a:fld>
            <a:endParaRPr lang="en-US"/>
          </a:p>
        </p:txBody>
      </p:sp>
      <p:sp>
        <p:nvSpPr>
          <p:cNvPr id="6" name="Footer Placeholder 5"/>
          <p:cNvSpPr>
            <a:spLocks noGrp="1"/>
          </p:cNvSpPr>
          <p:nvPr>
            <p:ph type="ftr" sz="quarter" idx="11"/>
          </p:nvPr>
        </p:nvSpPr>
        <p:spPr/>
        <p:txBody>
          <a:bodyPr/>
          <a:lstStyle/>
          <a:p>
            <a:endParaRPr lang="en-US"/>
          </a:p>
        </p:txBody>
      </p:sp>
      <p:sp>
        <p:nvSpPr>
          <p:cNvPr id="11"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171704817"/>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3" name="Title 1"/>
          <p:cNvSpPr>
            <a:spLocks noGrp="1"/>
          </p:cNvSpPr>
          <p:nvPr>
            <p:ph type="title"/>
          </p:nvPr>
        </p:nvSpPr>
        <p:spPr>
          <a:xfrm>
            <a:off x="2188123" y="609600"/>
            <a:ext cx="6109587"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688292"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688292"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1/15/1980</a:t>
            </a:fld>
            <a:endParaRPr lang="en-US"/>
          </a:p>
        </p:txBody>
      </p:sp>
      <p:sp>
        <p:nvSpPr>
          <p:cNvPr id="6" name="Footer Placeholder 5"/>
          <p:cNvSpPr>
            <a:spLocks noGrp="1"/>
          </p:cNvSpPr>
          <p:nvPr>
            <p:ph type="ftr" sz="quarter" idx="11"/>
          </p:nvPr>
        </p:nvSpPr>
        <p:spPr/>
        <p:txBody>
          <a:bodyPr/>
          <a:lstStyle/>
          <a:p>
            <a:endParaRPr lang="en-US"/>
          </a:p>
        </p:txBody>
      </p:sp>
      <p:sp>
        <p:nvSpPr>
          <p:cNvPr id="2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
        <p:nvSpPr>
          <p:cNvPr id="11" name="TextBox 10"/>
          <p:cNvSpPr txBox="1"/>
          <p:nvPr/>
        </p:nvSpPr>
        <p:spPr>
          <a:xfrm>
            <a:off x="1808316" y="648005"/>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2" name="TextBox 11"/>
          <p:cNvSpPr txBox="1"/>
          <p:nvPr/>
        </p:nvSpPr>
        <p:spPr>
          <a:xfrm>
            <a:off x="8169533" y="2905306"/>
            <a:ext cx="457319"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xmlns="" val="3313107470"/>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1942416" y="627407"/>
            <a:ext cx="6591984"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1942415" y="4343400"/>
            <a:ext cx="6591985"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1942415" y="5181600"/>
            <a:ext cx="6591985"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1/15/1980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630115040"/>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308806586"/>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878535" y="627406"/>
            <a:ext cx="1656132"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1942416" y="627406"/>
            <a:ext cx="4716348"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004256329"/>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userDrawn="1">
  <p:cSld name="Custom Layout">
    <p:spTree>
      <p:nvGrpSpPr>
        <p:cNvPr id="1" name=""/>
        <p:cNvGrpSpPr/>
        <p:nvPr/>
      </p:nvGrpSpPr>
      <p:grpSpPr>
        <a:xfrm>
          <a:off x="0" y="0"/>
          <a:ext cx="0" cy="0"/>
          <a:chOff x="0" y="0"/>
          <a:chExt cx="0" cy="0"/>
        </a:xfrm>
      </p:grpSpPr>
      <p:sp>
        <p:nvSpPr>
          <p:cNvPr id="2" name="TextBox 1"/>
          <p:cNvSpPr txBox="1"/>
          <p:nvPr userDrawn="1"/>
        </p:nvSpPr>
        <p:spPr>
          <a:xfrm>
            <a:off x="152400" y="6477000"/>
            <a:ext cx="1135247" cy="246221"/>
          </a:xfrm>
          <a:prstGeom prst="rect">
            <a:avLst/>
          </a:prstGeom>
          <a:noFill/>
        </p:spPr>
        <p:txBody>
          <a:bodyPr wrap="none" rtlCol="0">
            <a:spAutoFit/>
          </a:bodyPr>
          <a:lstStyle/>
          <a:p>
            <a:r>
              <a:rPr lang="en-US" sz="1000" dirty="0" smtClean="0"/>
              <a:t>Copyrights apply</a:t>
            </a:r>
            <a:endParaRPr lang="en-US" sz="1000" dirty="0"/>
          </a:p>
        </p:txBody>
      </p:sp>
    </p:spTree>
    <p:extLst>
      <p:ext uri="{BB962C8B-B14F-4D97-AF65-F5344CB8AC3E}">
        <p14:creationId xmlns:p14="http://schemas.microsoft.com/office/powerpoint/2010/main" xmlns="" val="221797012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1942415" y="2133600"/>
            <a:ext cx="6591985"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42884996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1942415" y="2074562"/>
            <a:ext cx="6591985"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1942415" y="3581400"/>
            <a:ext cx="6591985"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1/15/1980</a:t>
            </a:fld>
            <a:endParaRPr lang="en-US"/>
          </a:p>
        </p:txBody>
      </p:sp>
      <p:sp>
        <p:nvSpPr>
          <p:cNvPr id="5" name="Footer Placeholder 4"/>
          <p:cNvSpPr>
            <a:spLocks noGrp="1"/>
          </p:cNvSpPr>
          <p:nvPr>
            <p:ph type="ftr" sz="quarter" idx="11"/>
          </p:nvPr>
        </p:nvSpPr>
        <p:spPr/>
        <p:txBody>
          <a:bodyPr/>
          <a:lstStyle/>
          <a:p>
            <a:endParaRPr lang="en-US"/>
          </a:p>
        </p:txBody>
      </p:sp>
      <p:sp>
        <p:nvSpPr>
          <p:cNvPr id="11" name="Freeform 11"/>
          <p:cNvSpPr/>
          <p:nvPr/>
        </p:nvSpPr>
        <p:spPr bwMode="auto">
          <a:xfrm flipV="1">
            <a:off x="58" y="3166527"/>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6" name="Slide Number Placeholder 5"/>
          <p:cNvSpPr>
            <a:spLocks noGrp="1"/>
          </p:cNvSpPr>
          <p:nvPr>
            <p:ph type="sldNum" sz="quarter" idx="12"/>
          </p:nvPr>
        </p:nvSpPr>
        <p:spPr>
          <a:xfrm>
            <a:off x="511228" y="3244140"/>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808231520"/>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1942416" y="2136706"/>
            <a:ext cx="3197531"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5337307" y="2136706"/>
            <a:ext cx="3197093" cy="3767397"/>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1D8BD707-D9CF-40AE-B4C6-C98DA3205C09}" type="datetimeFigureOut">
              <a:rPr lang="en-US" smtClean="0"/>
              <a:pPr/>
              <a:t>1/15/1980</a:t>
            </a:fld>
            <a:endParaRPr lang="en-US"/>
          </a:p>
        </p:txBody>
      </p:sp>
      <p:sp>
        <p:nvSpPr>
          <p:cNvPr id="6" name="Footer Placeholder 5"/>
          <p:cNvSpPr>
            <a:spLocks noGrp="1"/>
          </p:cNvSpPr>
          <p:nvPr>
            <p:ph type="ftr" sz="quarter" idx="11"/>
          </p:nvPr>
        </p:nvSpPr>
        <p:spPr/>
        <p:txBody>
          <a:bodyPr/>
          <a:lstStyle/>
          <a:p>
            <a:endParaRPr lang="en-US"/>
          </a:p>
        </p:txBody>
      </p:sp>
      <p:sp>
        <p:nvSpPr>
          <p:cNvPr id="9"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0"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60673931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265352" y="2226626"/>
            <a:ext cx="2874596"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1942415" y="2802888"/>
            <a:ext cx="3197532"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5656154" y="2223398"/>
            <a:ext cx="2873239"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5333715" y="2799660"/>
            <a:ext cx="3195680" cy="3105703"/>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1D8BD707-D9CF-40AE-B4C6-C98DA3205C09}" type="datetimeFigureOut">
              <a:rPr lang="en-US" smtClean="0"/>
              <a:pPr/>
              <a:t>1/15/1980</a:t>
            </a:fld>
            <a:endParaRPr lang="en-US"/>
          </a:p>
        </p:txBody>
      </p:sp>
      <p:sp>
        <p:nvSpPr>
          <p:cNvPr id="8" name="Footer Placeholder 7"/>
          <p:cNvSpPr>
            <a:spLocks noGrp="1"/>
          </p:cNvSpPr>
          <p:nvPr>
            <p:ph type="ftr" sz="quarter" idx="11"/>
          </p:nvPr>
        </p:nvSpPr>
        <p:spPr/>
        <p:txBody>
          <a:bodyPr/>
          <a:lstStyle/>
          <a:p>
            <a:endParaRPr lang="en-US"/>
          </a:p>
        </p:txBody>
      </p:sp>
      <p:sp>
        <p:nvSpPr>
          <p:cNvPr id="11"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12" name="Slide Number Placeholder 5"/>
          <p:cNvSpPr>
            <a:spLocks noGrp="1"/>
          </p:cNvSpPr>
          <p:nvPr>
            <p:ph type="sldNum" sz="quarter" idx="12"/>
          </p:nvPr>
        </p:nvSpPr>
        <p:spPr>
          <a:xfrm>
            <a:off x="511228" y="787783"/>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853436503"/>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1945200" y="624110"/>
            <a:ext cx="6589200" cy="1280890"/>
          </a:xfrm>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1D8BD707-D9CF-40AE-B4C6-C98DA3205C09}" type="datetimeFigureOut">
              <a:rPr lang="en-US" smtClean="0"/>
              <a:pPr/>
              <a:t>1/15/1980</a:t>
            </a:fld>
            <a:endParaRPr lang="en-US"/>
          </a:p>
        </p:txBody>
      </p:sp>
      <p:sp>
        <p:nvSpPr>
          <p:cNvPr id="4" name="Footer Placeholder 3"/>
          <p:cNvSpPr>
            <a:spLocks noGrp="1"/>
          </p:cNvSpPr>
          <p:nvPr>
            <p:ph type="ftr" sz="quarter" idx="11"/>
          </p:nvPr>
        </p:nvSpPr>
        <p:spPr/>
        <p:txBody>
          <a:bodyPr/>
          <a:lstStyle/>
          <a:p>
            <a:endParaRPr lang="en-US"/>
          </a:p>
        </p:txBody>
      </p:sp>
      <p:sp>
        <p:nvSpPr>
          <p:cNvPr id="8"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808300178"/>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1/15/1980</a:t>
            </a:fld>
            <a:endParaRPr lang="en-US"/>
          </a:p>
        </p:txBody>
      </p:sp>
      <p:sp>
        <p:nvSpPr>
          <p:cNvPr id="3" name="Footer Placeholder 2"/>
          <p:cNvSpPr>
            <a:spLocks noGrp="1"/>
          </p:cNvSpPr>
          <p:nvPr>
            <p:ph type="ftr" sz="quarter" idx="11"/>
          </p:nvPr>
        </p:nvSpPr>
        <p:spPr/>
        <p:txBody>
          <a:bodyPr/>
          <a:lstStyle/>
          <a:p>
            <a:endParaRPr lang="en-US"/>
          </a:p>
        </p:txBody>
      </p:sp>
      <p:sp>
        <p:nvSpPr>
          <p:cNvPr id="6"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2956616906"/>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46088"/>
            <a:ext cx="2629584"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4743494" y="446089"/>
            <a:ext cx="3790906"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1942415" y="1598613"/>
            <a:ext cx="2629584"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1/15/1980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711194"/>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1942923044"/>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942415" y="4800600"/>
            <a:ext cx="6591985"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1942415" y="634965"/>
            <a:ext cx="6591985"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1942415" y="5367338"/>
            <a:ext cx="6591985"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1/15/1980</a:t>
            </a:fld>
            <a:endParaRPr lang="en-US"/>
          </a:p>
        </p:txBody>
      </p:sp>
      <p:sp>
        <p:nvSpPr>
          <p:cNvPr id="6" name="Footer Placeholder 5"/>
          <p:cNvSpPr>
            <a:spLocks noGrp="1"/>
          </p:cNvSpPr>
          <p:nvPr>
            <p:ph type="ftr" sz="quarter" idx="11"/>
          </p:nvPr>
        </p:nvSpPr>
        <p:spPr/>
        <p:txBody>
          <a:bodyPr/>
          <a:lstStyle/>
          <a:p>
            <a:endParaRPr lang="en-US"/>
          </a:p>
        </p:txBody>
      </p:sp>
      <p:sp>
        <p:nvSpPr>
          <p:cNvPr id="10" name="Freeform 11"/>
          <p:cNvSpPr/>
          <p:nvPr/>
        </p:nvSpPr>
        <p:spPr bwMode="auto">
          <a:xfrm flipV="1">
            <a:off x="58" y="4910660"/>
            <a:ext cx="1358356" cy="508005"/>
          </a:xfrm>
          <a:custGeom>
            <a:avLst/>
            <a:gdLst/>
            <a:ahLst/>
            <a:cxnLst/>
            <a:rect l="l" t="t" r="r" b="b"/>
            <a:pathLst>
              <a:path w="7908" h="10000">
                <a:moveTo>
                  <a:pt x="7908" y="4694"/>
                </a:moveTo>
                <a:lnTo>
                  <a:pt x="6575" y="188"/>
                </a:lnTo>
                <a:cubicBezTo>
                  <a:pt x="6566" y="157"/>
                  <a:pt x="6555" y="125"/>
                  <a:pt x="6546" y="94"/>
                </a:cubicBezTo>
                <a:cubicBezTo>
                  <a:pt x="6519" y="0"/>
                  <a:pt x="6491" y="0"/>
                  <a:pt x="6463" y="0"/>
                </a:cubicBezTo>
                <a:lnTo>
                  <a:pt x="5935" y="0"/>
                </a:lnTo>
                <a:lnTo>
                  <a:pt x="0" y="62"/>
                </a:lnTo>
                <a:lnTo>
                  <a:pt x="0" y="10000"/>
                </a:lnTo>
                <a:lnTo>
                  <a:pt x="5935" y="9952"/>
                </a:lnTo>
                <a:lnTo>
                  <a:pt x="6463" y="9952"/>
                </a:lnTo>
                <a:cubicBezTo>
                  <a:pt x="6491" y="9952"/>
                  <a:pt x="6519" y="9859"/>
                  <a:pt x="6546" y="9859"/>
                </a:cubicBezTo>
                <a:cubicBezTo>
                  <a:pt x="6546" y="9764"/>
                  <a:pt x="6575" y="9764"/>
                  <a:pt x="6575" y="9764"/>
                </a:cubicBezTo>
                <a:lnTo>
                  <a:pt x="7908" y="5258"/>
                </a:lnTo>
                <a:cubicBezTo>
                  <a:pt x="7963" y="5070"/>
                  <a:pt x="7963" y="4883"/>
                  <a:pt x="7908" y="4694"/>
                </a:cubicBezTo>
                <a:close/>
              </a:path>
            </a:pathLst>
          </a:custGeom>
          <a:solidFill>
            <a:schemeClr val="accent1"/>
          </a:solidFill>
          <a:ln>
            <a:noFill/>
          </a:ln>
        </p:spPr>
      </p:sp>
      <p:sp>
        <p:nvSpPr>
          <p:cNvPr id="7" name="Slide Number Placeholder 6"/>
          <p:cNvSpPr>
            <a:spLocks noGrp="1"/>
          </p:cNvSpPr>
          <p:nvPr>
            <p:ph type="sldNum" sz="quarter" idx="12"/>
          </p:nvPr>
        </p:nvSpPr>
        <p:spPr>
          <a:xfrm>
            <a:off x="511228" y="4983088"/>
            <a:ext cx="584978" cy="365125"/>
          </a:xfrm>
        </p:spPr>
        <p:txBody>
          <a:body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995240934"/>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18" Type="http://schemas.openxmlformats.org/officeDocument/2006/relationships/theme" Target="../theme/theme1.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slideLayout" Target="../slideLayouts/slideLayout17.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36" name="Group 35"/>
          <p:cNvGrpSpPr/>
          <p:nvPr/>
        </p:nvGrpSpPr>
        <p:grpSpPr>
          <a:xfrm>
            <a:off x="1" y="228600"/>
            <a:ext cx="1981200" cy="6638628"/>
            <a:chOff x="2487613" y="285750"/>
            <a:chExt cx="2428875" cy="5654676"/>
          </a:xfrm>
        </p:grpSpPr>
        <p:sp>
          <p:nvSpPr>
            <p:cNvPr id="37"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38"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39"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40"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41"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42"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43"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44"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45"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46"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47"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48"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49" name="Group 48"/>
          <p:cNvGrpSpPr/>
          <p:nvPr/>
        </p:nvGrpSpPr>
        <p:grpSpPr>
          <a:xfrm>
            <a:off x="20421" y="285"/>
            <a:ext cx="1952272" cy="6852968"/>
            <a:chOff x="6627813" y="195717"/>
            <a:chExt cx="1952625" cy="5678034"/>
          </a:xfrm>
        </p:grpSpPr>
        <p:sp>
          <p:nvSpPr>
            <p:cNvPr id="50" name="Freeform 27"/>
            <p:cNvSpPr/>
            <p:nvPr/>
          </p:nvSpPr>
          <p:spPr bwMode="auto">
            <a:xfrm>
              <a:off x="6627813" y="195717"/>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51"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52"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53"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54"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55"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56"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57"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58"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59"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60"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61"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62" name="Rectangle 61"/>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1945200" y="624110"/>
            <a:ext cx="6589200"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1942415" y="2133600"/>
            <a:ext cx="6591985"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7772400" y="6135089"/>
            <a:ext cx="766380" cy="370171"/>
          </a:xfrm>
          <a:prstGeom prst="rect">
            <a:avLst/>
          </a:prstGeom>
        </p:spPr>
        <p:txBody>
          <a:bodyPr vert="horz" lIns="91440" tIns="45720" rIns="91440" bIns="45720" rtlCol="0" anchor="ctr"/>
          <a:lstStyle>
            <a:lvl1pPr algn="r">
              <a:defRPr sz="900">
                <a:solidFill>
                  <a:schemeClr val="tx1">
                    <a:tint val="75000"/>
                  </a:schemeClr>
                </a:solidFill>
              </a:defRPr>
            </a:lvl1pPr>
          </a:lstStyle>
          <a:p>
            <a:fld id="{1D8BD707-D9CF-40AE-B4C6-C98DA3205C09}" type="datetimeFigureOut">
              <a:rPr lang="en-US" smtClean="0"/>
              <a:pPr/>
              <a:t>1/15/1980</a:t>
            </a:fld>
            <a:endParaRPr lang="en-US"/>
          </a:p>
        </p:txBody>
      </p:sp>
      <p:sp>
        <p:nvSpPr>
          <p:cNvPr id="5" name="Footer Placeholder 4"/>
          <p:cNvSpPr>
            <a:spLocks noGrp="1"/>
          </p:cNvSpPr>
          <p:nvPr>
            <p:ph type="ftr" sz="quarter" idx="3"/>
          </p:nvPr>
        </p:nvSpPr>
        <p:spPr>
          <a:xfrm>
            <a:off x="1942415" y="6135809"/>
            <a:ext cx="5716488"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en-US"/>
          </a:p>
        </p:txBody>
      </p:sp>
      <p:sp>
        <p:nvSpPr>
          <p:cNvPr id="6" name="Slide Number Placeholder 5"/>
          <p:cNvSpPr>
            <a:spLocks noGrp="1"/>
          </p:cNvSpPr>
          <p:nvPr>
            <p:ph type="sldNum" sz="quarter" idx="4"/>
          </p:nvPr>
        </p:nvSpPr>
        <p:spPr bwMode="gray">
          <a:xfrm>
            <a:off x="511228" y="787783"/>
            <a:ext cx="584978" cy="365125"/>
          </a:xfrm>
          <a:prstGeom prst="rect">
            <a:avLst/>
          </a:prstGeom>
        </p:spPr>
        <p:txBody>
          <a:bodyPr vert="horz" lIns="91440" tIns="45720" rIns="91440" bIns="45720" rtlCol="0" anchor="ctr"/>
          <a:lstStyle>
            <a:lvl1pPr algn="r">
              <a:defRPr sz="2000">
                <a:solidFill>
                  <a:srgbClr val="FEFFFF"/>
                </a:solidFill>
              </a:defRPr>
            </a:lvl1pPr>
          </a:lstStyle>
          <a:p>
            <a:fld id="{B6F15528-21DE-4FAA-801E-634DDDAF4B2B}" type="slidenum">
              <a:rPr lang="en-US" smtClean="0"/>
              <a:pPr/>
              <a:t>‹#›</a:t>
            </a:fld>
            <a:endParaRPr lang="en-US"/>
          </a:p>
        </p:txBody>
      </p:sp>
    </p:spTree>
    <p:extLst>
      <p:ext uri="{BB962C8B-B14F-4D97-AF65-F5344CB8AC3E}">
        <p14:creationId xmlns:p14="http://schemas.microsoft.com/office/powerpoint/2010/main" xmlns="" val="3644088216"/>
      </p:ext>
    </p:extLst>
  </p:cSld>
  <p:clrMap bg1="lt1" tx1="dk1" bg2="lt2" tx2="dk2" accent1="accent1" accent2="accent2" accent3="accent3" accent4="accent4" accent5="accent5" accent6="accent6" hlink="hlink" folHlink="folHlink"/>
  <p:sldLayoutIdLst>
    <p:sldLayoutId id="2147483695" r:id="rId1"/>
    <p:sldLayoutId id="2147483696" r:id="rId2"/>
    <p:sldLayoutId id="2147483697" r:id="rId3"/>
    <p:sldLayoutId id="2147483698" r:id="rId4"/>
    <p:sldLayoutId id="2147483699" r:id="rId5"/>
    <p:sldLayoutId id="2147483700" r:id="rId6"/>
    <p:sldLayoutId id="2147483701" r:id="rId7"/>
    <p:sldLayoutId id="2147483702" r:id="rId8"/>
    <p:sldLayoutId id="2147483703" r:id="rId9"/>
    <p:sldLayoutId id="2147483704" r:id="rId10"/>
    <p:sldLayoutId id="2147483705" r:id="rId11"/>
    <p:sldLayoutId id="2147483706" r:id="rId12"/>
    <p:sldLayoutId id="2147483707" r:id="rId13"/>
    <p:sldLayoutId id="2147483708" r:id="rId14"/>
    <p:sldLayoutId id="2147483709" r:id="rId15"/>
    <p:sldLayoutId id="2147483710" r:id="rId16"/>
    <p:sldLayoutId id="2147483711" r:id="rId17"/>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eg"/><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7.xml.rels><?xml version="1.0" encoding="UTF-8" standalone="yes"?>
<Relationships xmlns="http://schemas.openxmlformats.org/package/2006/relationships"><Relationship Id="rId3" Type="http://schemas.openxmlformats.org/officeDocument/2006/relationships/image" Target="../media/image6.jpeg"/><Relationship Id="rId2" Type="http://schemas.openxmlformats.org/officeDocument/2006/relationships/image" Target="../media/image5.jpeg"/><Relationship Id="rId1" Type="http://schemas.openxmlformats.org/officeDocument/2006/relationships/slideLayout" Target="../slideLayouts/slideLayout2.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2" Type="http://schemas.openxmlformats.org/officeDocument/2006/relationships/image" Target="../media/image2.jpeg"/><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1.xml.rels><?xml version="1.0" encoding="UTF-8" standalone="yes"?>
<Relationships xmlns="http://schemas.openxmlformats.org/package/2006/relationships"><Relationship Id="rId2" Type="http://schemas.openxmlformats.org/officeDocument/2006/relationships/image" Target="../media/image7.jpeg"/><Relationship Id="rId1" Type="http://schemas.openxmlformats.org/officeDocument/2006/relationships/slideLayout" Target="../slideLayouts/slideLayout2.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9.xml.rels><?xml version="1.0" encoding="UTF-8" standalone="yes"?>
<Relationships xmlns="http://schemas.openxmlformats.org/package/2006/relationships"><Relationship Id="rId2" Type="http://schemas.openxmlformats.org/officeDocument/2006/relationships/image" Target="../media/image8.jpeg"/><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2.xml"/></Relationships>
</file>

<file path=ppt/slides/_rels/slide3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1.xml.rels><?xml version="1.0" encoding="UTF-8" standalone="yes"?>
<Relationships xmlns="http://schemas.openxmlformats.org/package/2006/relationships"><Relationship Id="rId2" Type="http://schemas.openxmlformats.org/officeDocument/2006/relationships/image" Target="../media/image9.jpeg"/><Relationship Id="rId1" Type="http://schemas.openxmlformats.org/officeDocument/2006/relationships/slideLayout" Target="../slideLayouts/slideLayout2.xml"/></Relationships>
</file>

<file path=ppt/slides/_rels/slide3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9.xml.rels><?xml version="1.0" encoding="UTF-8" standalone="yes"?>
<Relationships xmlns="http://schemas.openxmlformats.org/package/2006/relationships"><Relationship Id="rId3" Type="http://schemas.openxmlformats.org/officeDocument/2006/relationships/notesSlide" Target="../notesSlides/notesSlide1.xml"/><Relationship Id="rId2" Type="http://schemas.openxmlformats.org/officeDocument/2006/relationships/slideLayout" Target="../slideLayouts/slideLayout1.xml"/><Relationship Id="rId1" Type="http://schemas.openxmlformats.org/officeDocument/2006/relationships/tags" Target="../tags/tag1.xml"/><Relationship Id="rId4" Type="http://schemas.openxmlformats.org/officeDocument/2006/relationships/image" Target="../media/image10.jpeg"/></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2" Type="http://schemas.openxmlformats.org/officeDocument/2006/relationships/image" Target="../media/image4.png"/><Relationship Id="rId1" Type="http://schemas.openxmlformats.org/officeDocument/2006/relationships/slideLayout" Target="../slideLayouts/slideLayout17.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5362" name="Picture 2" descr="F:\1\images.jpg"/>
          <p:cNvPicPr>
            <a:picLocks noChangeAspect="1" noChangeArrowheads="1"/>
          </p:cNvPicPr>
          <p:nvPr/>
        </p:nvPicPr>
        <p:blipFill>
          <a:blip r:embed="rId2"/>
          <a:srcRect/>
          <a:stretch>
            <a:fillRect/>
          </a:stretch>
        </p:blipFill>
        <p:spPr bwMode="auto">
          <a:xfrm>
            <a:off x="0" y="0"/>
            <a:ext cx="9144000" cy="6858000"/>
          </a:xfrm>
          <a:prstGeom prst="rect">
            <a:avLst/>
          </a:prstGeom>
          <a:noFill/>
        </p:spPr>
      </p:pic>
    </p:spTree>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81000"/>
            <a:ext cx="6589199" cy="899890"/>
          </a:xfrm>
        </p:spPr>
        <p:txBody>
          <a:bodyPr>
            <a:normAutofit/>
          </a:bodyPr>
          <a:lstStyle/>
          <a:p>
            <a:r>
              <a:rPr lang="en-US" sz="2800" b="1" dirty="0" smtClean="0">
                <a:solidFill>
                  <a:srgbClr val="FF0000"/>
                </a:solidFill>
              </a:rPr>
              <a:t>Contraindications </a:t>
            </a:r>
            <a:endParaRPr lang="en-US" sz="2800" b="1" dirty="0">
              <a:solidFill>
                <a:srgbClr val="FF0000"/>
              </a:solidFill>
            </a:endParaRPr>
          </a:p>
        </p:txBody>
      </p:sp>
      <p:sp>
        <p:nvSpPr>
          <p:cNvPr id="3" name="Content Placeholder 2"/>
          <p:cNvSpPr>
            <a:spLocks noGrp="1"/>
          </p:cNvSpPr>
          <p:nvPr>
            <p:ph idx="1"/>
          </p:nvPr>
        </p:nvSpPr>
        <p:spPr>
          <a:xfrm>
            <a:off x="838200" y="1295400"/>
            <a:ext cx="7924799" cy="4615822"/>
          </a:xfrm>
        </p:spPr>
        <p:txBody>
          <a:bodyPr>
            <a:normAutofit/>
          </a:bodyPr>
          <a:lstStyle/>
          <a:p>
            <a:r>
              <a:rPr lang="en-US" b="1" dirty="0" smtClean="0"/>
              <a:t>pregnancy</a:t>
            </a:r>
            <a:endParaRPr lang="en-US" b="1" dirty="0" smtClean="0"/>
          </a:p>
          <a:p>
            <a:r>
              <a:rPr lang="en-US" dirty="0" smtClean="0"/>
              <a:t> </a:t>
            </a:r>
            <a:r>
              <a:rPr lang="en-US" dirty="0"/>
              <a:t>A bleeding diathesis is a relative contraindication since </a:t>
            </a:r>
            <a:r>
              <a:rPr lang="en-US" b="1" dirty="0"/>
              <a:t>bleeding</a:t>
            </a:r>
            <a:r>
              <a:rPr lang="en-US" dirty="0"/>
              <a:t> may be excessive in such patients. </a:t>
            </a:r>
            <a:endParaRPr lang="en-US" dirty="0" smtClean="0"/>
          </a:p>
          <a:p>
            <a:r>
              <a:rPr lang="en-US" dirty="0" smtClean="0"/>
              <a:t>In </a:t>
            </a:r>
            <a:r>
              <a:rPr lang="en-US" dirty="0"/>
              <a:t>general, endometrial sampling may be performed in women who are on </a:t>
            </a:r>
            <a:r>
              <a:rPr lang="en-US" b="1" i="1" dirty="0"/>
              <a:t>anticoagulant therapy </a:t>
            </a:r>
            <a:r>
              <a:rPr lang="en-US" dirty="0"/>
              <a:t>if coagulation parameters have consistently been within the standard therapeutic range. Laboratory testing should be performed within one month prior to the biopsy. If biopsy is required in a patient with an uncontrolled bleeding diathesis, consultation should be sought from the clinician managing this aspect of the patient’s care. These patients may need to have anticoagulation reversed or have other treatments (</a:t>
            </a:r>
            <a:r>
              <a:rPr lang="en-US" dirty="0" err="1"/>
              <a:t>eg</a:t>
            </a:r>
            <a:r>
              <a:rPr lang="en-US" dirty="0"/>
              <a:t>, </a:t>
            </a:r>
            <a:r>
              <a:rPr lang="en-US" dirty="0" err="1"/>
              <a:t>desmopressin</a:t>
            </a:r>
            <a:r>
              <a:rPr lang="en-US" dirty="0" smtClean="0"/>
              <a:t>).</a:t>
            </a:r>
          </a:p>
          <a:p>
            <a:r>
              <a:rPr lang="en-US" dirty="0" smtClean="0"/>
              <a:t> </a:t>
            </a:r>
            <a:r>
              <a:rPr lang="en-US" dirty="0"/>
              <a:t>Patients with an uncontrolled bleeding diathesis should undergo endometrial sampling in an operating room setting with access to blood products and anesthesia.</a:t>
            </a:r>
          </a:p>
        </p:txBody>
      </p:sp>
    </p:spTree>
    <p:extLst>
      <p:ext uri="{BB962C8B-B14F-4D97-AF65-F5344CB8AC3E}">
        <p14:creationId xmlns:p14="http://schemas.microsoft.com/office/powerpoint/2010/main" xmlns="" val="2103804721"/>
      </p:ext>
    </p:extLst>
  </p:cSld>
  <p:clrMapOvr>
    <a:masterClrMapping/>
  </p:clrMapOvr>
  <p:timing>
    <p:tnLst>
      <p:par>
        <p:cTn id="1" dur="indefinite" restart="never" nodeType="tmRoot"/>
      </p:par>
    </p:tnLst>
  </p:timing>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442690"/>
          </a:xfrm>
        </p:spPr>
        <p:txBody>
          <a:bodyPr>
            <a:normAutofit fontScale="90000"/>
          </a:bodyPr>
          <a:lstStyle/>
          <a:p>
            <a:endParaRPr lang="en-US" dirty="0"/>
          </a:p>
        </p:txBody>
      </p:sp>
      <p:sp>
        <p:nvSpPr>
          <p:cNvPr id="3" name="Content Placeholder 2"/>
          <p:cNvSpPr>
            <a:spLocks noGrp="1"/>
          </p:cNvSpPr>
          <p:nvPr>
            <p:ph idx="1"/>
          </p:nvPr>
        </p:nvSpPr>
        <p:spPr>
          <a:xfrm>
            <a:off x="609601" y="1371600"/>
            <a:ext cx="7924800" cy="5105400"/>
          </a:xfrm>
        </p:spPr>
        <p:txBody>
          <a:bodyPr>
            <a:normAutofit/>
          </a:bodyPr>
          <a:lstStyle/>
          <a:p>
            <a:r>
              <a:rPr lang="en-US" dirty="0"/>
              <a:t>In the presence of acute vaginal, cervical, or </a:t>
            </a:r>
            <a:r>
              <a:rPr lang="en-US" i="1" dirty="0"/>
              <a:t>pelvic infection</a:t>
            </a:r>
            <a:r>
              <a:rPr lang="en-US" dirty="0"/>
              <a:t>, the procedure should be deferred, if possible, until the infection has been treated. This does not apply to clinical situations in which the indication for the biopsy is to evaluate for a subclinical infection</a:t>
            </a:r>
            <a:r>
              <a:rPr lang="en-US" dirty="0" smtClean="0"/>
              <a:t>.</a:t>
            </a:r>
          </a:p>
          <a:p>
            <a:r>
              <a:rPr lang="en-US" dirty="0" smtClean="0"/>
              <a:t> </a:t>
            </a:r>
            <a:r>
              <a:rPr lang="en-US" dirty="0"/>
              <a:t>In rare instances, in which endometrial sampling needs to be performed in a woman with cervical cancer, an obstructing cervical lesion may be a relative contraindication in some patients due to increased risk of bleeding or uterine perforation</a:t>
            </a:r>
            <a:r>
              <a:rPr lang="en-US" dirty="0" smtClean="0"/>
              <a:t>.</a:t>
            </a:r>
          </a:p>
          <a:p>
            <a:r>
              <a:rPr lang="en-US" dirty="0" smtClean="0"/>
              <a:t> </a:t>
            </a:r>
            <a:r>
              <a:rPr lang="en-US" dirty="0"/>
              <a:t>Sampling can be performed with an intrauterine device in place</a:t>
            </a:r>
            <a:r>
              <a:rPr lang="en-US" dirty="0" smtClean="0"/>
              <a:t>.</a:t>
            </a:r>
          </a:p>
          <a:p>
            <a:pPr>
              <a:buNone/>
            </a:pPr>
            <a:r>
              <a:rPr lang="en-US" dirty="0" smtClean="0"/>
              <a:t>      </a:t>
            </a:r>
            <a:r>
              <a:rPr lang="en-US" dirty="0"/>
              <a:t>In our practice, we have done so without complications. In addition, an ongoing clinical trial reports doing so as part of the study design </a:t>
            </a:r>
            <a:r>
              <a:rPr lang="en-US" dirty="0" smtClean="0"/>
              <a:t>. </a:t>
            </a:r>
            <a:r>
              <a:rPr lang="en-US" dirty="0"/>
              <a:t>No studies have evaluated whether performing endometrial sampling with an intrauterine device in place decreases the diagnostic performance.</a:t>
            </a:r>
          </a:p>
        </p:txBody>
      </p:sp>
    </p:spTree>
    <p:extLst>
      <p:ext uri="{BB962C8B-B14F-4D97-AF65-F5344CB8AC3E}">
        <p14:creationId xmlns:p14="http://schemas.microsoft.com/office/powerpoint/2010/main" xmlns="" val="2831573921"/>
      </p:ext>
    </p:extLst>
  </p:cSld>
  <p:clrMapOvr>
    <a:masterClrMapping/>
  </p:clrMapOvr>
  <p:timing>
    <p:tnLst>
      <p:par>
        <p:cTn id="1" dur="indefinite" restart="never" nodeType="tmRoot"/>
      </p:par>
    </p:tnLst>
  </p:timing>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524000" y="624110"/>
            <a:ext cx="7238999" cy="1280890"/>
          </a:xfrm>
        </p:spPr>
        <p:txBody>
          <a:bodyPr>
            <a:normAutofit/>
          </a:bodyPr>
          <a:lstStyle/>
          <a:p>
            <a:r>
              <a:rPr lang="en-US" sz="2800" b="1" dirty="0" smtClean="0">
                <a:solidFill>
                  <a:srgbClr val="FF0000"/>
                </a:solidFill>
              </a:rPr>
              <a:t>PREPROCEDURE PREPARATION Anesthesia</a:t>
            </a:r>
            <a:endParaRPr lang="en-US" sz="2800" b="1" dirty="0">
              <a:solidFill>
                <a:srgbClr val="FF0000"/>
              </a:solidFill>
            </a:endParaRPr>
          </a:p>
        </p:txBody>
      </p:sp>
      <p:sp>
        <p:nvSpPr>
          <p:cNvPr id="3" name="Content Placeholder 2"/>
          <p:cNvSpPr>
            <a:spLocks noGrp="1"/>
          </p:cNvSpPr>
          <p:nvPr>
            <p:ph idx="1"/>
          </p:nvPr>
        </p:nvSpPr>
        <p:spPr>
          <a:xfrm>
            <a:off x="381000" y="1600200"/>
            <a:ext cx="8305799" cy="4311022"/>
          </a:xfrm>
        </p:spPr>
        <p:txBody>
          <a:bodyPr>
            <a:normAutofit/>
          </a:bodyPr>
          <a:lstStyle/>
          <a:p>
            <a:r>
              <a:rPr lang="en-US" dirty="0" smtClean="0"/>
              <a:t>Office </a:t>
            </a:r>
            <a:r>
              <a:rPr lang="en-US" dirty="0"/>
              <a:t>sampling procedures can usually be performed without </a:t>
            </a:r>
            <a:r>
              <a:rPr lang="en-US" dirty="0" err="1" smtClean="0"/>
              <a:t>signifficant</a:t>
            </a:r>
            <a:r>
              <a:rPr lang="en-US" dirty="0" smtClean="0"/>
              <a:t> </a:t>
            </a:r>
            <a:r>
              <a:rPr lang="en-US" dirty="0"/>
              <a:t>pain. Discomfort can be minimized by reassuring the woman, explaining each step before doing it, and avoiding use of mechanical cervical dilators and/or a </a:t>
            </a:r>
            <a:r>
              <a:rPr lang="en-US" dirty="0" err="1"/>
              <a:t>tenaculum</a:t>
            </a:r>
            <a:r>
              <a:rPr lang="en-US" dirty="0"/>
              <a:t>, if possible</a:t>
            </a:r>
            <a:r>
              <a:rPr lang="en-US" dirty="0" smtClean="0"/>
              <a:t>.</a:t>
            </a:r>
          </a:p>
          <a:p>
            <a:pPr>
              <a:buNone/>
            </a:pPr>
            <a:endParaRPr lang="en-US" dirty="0" smtClean="0"/>
          </a:p>
          <a:p>
            <a:r>
              <a:rPr lang="en-US" dirty="0" smtClean="0"/>
              <a:t> </a:t>
            </a:r>
            <a:r>
              <a:rPr lang="en-US" dirty="0"/>
              <a:t>Some clinicians recommend an oral </a:t>
            </a:r>
            <a:r>
              <a:rPr lang="en-US" dirty="0" err="1"/>
              <a:t>nonsteroidal</a:t>
            </a:r>
            <a:r>
              <a:rPr lang="en-US" dirty="0"/>
              <a:t> </a:t>
            </a:r>
            <a:r>
              <a:rPr lang="en-US" dirty="0" smtClean="0"/>
              <a:t>anti-inflammatory </a:t>
            </a:r>
            <a:r>
              <a:rPr lang="en-US" dirty="0"/>
              <a:t>drug </a:t>
            </a:r>
            <a:r>
              <a:rPr lang="en-US" b="1" dirty="0"/>
              <a:t>(NSAID) </a:t>
            </a:r>
            <a:r>
              <a:rPr lang="en-US" dirty="0"/>
              <a:t>30 to 60 minutes prior to the procedure to decrease cramping, and others administer a</a:t>
            </a:r>
            <a:r>
              <a:rPr lang="en-US" b="1" dirty="0"/>
              <a:t> </a:t>
            </a:r>
            <a:r>
              <a:rPr lang="en-US" b="1" dirty="0" err="1"/>
              <a:t>paracervical</a:t>
            </a:r>
            <a:r>
              <a:rPr lang="en-US" b="1" dirty="0"/>
              <a:t> block </a:t>
            </a:r>
            <a:r>
              <a:rPr lang="en-US" dirty="0"/>
              <a:t>or use an intrauterine instillation of </a:t>
            </a:r>
            <a:r>
              <a:rPr lang="en-US" b="1" dirty="0"/>
              <a:t>local anesthetic</a:t>
            </a:r>
            <a:r>
              <a:rPr lang="en-US" dirty="0"/>
              <a:t>. </a:t>
            </a:r>
          </a:p>
        </p:txBody>
      </p:sp>
    </p:spTree>
    <p:extLst>
      <p:ext uri="{BB962C8B-B14F-4D97-AF65-F5344CB8AC3E}">
        <p14:creationId xmlns:p14="http://schemas.microsoft.com/office/powerpoint/2010/main" xmlns="" val="2702943574"/>
      </p:ext>
    </p:extLst>
  </p:cSld>
  <p:clrMapOvr>
    <a:masterClrMapping/>
  </p:clrMapOvr>
  <p:timing>
    <p:tnLst>
      <p:par>
        <p:cTn id="1" dur="indefinite" restart="never" nodeType="tmRoot"/>
      </p:par>
    </p:tnLst>
  </p:timing>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61690"/>
          </a:xfrm>
        </p:spPr>
        <p:txBody>
          <a:bodyPr>
            <a:normAutofit fontScale="90000"/>
          </a:bodyPr>
          <a:lstStyle/>
          <a:p>
            <a:endParaRPr lang="en-US" dirty="0"/>
          </a:p>
        </p:txBody>
      </p:sp>
      <p:sp>
        <p:nvSpPr>
          <p:cNvPr id="3" name="Content Placeholder 2"/>
          <p:cNvSpPr>
            <a:spLocks noGrp="1"/>
          </p:cNvSpPr>
          <p:nvPr>
            <p:ph idx="1"/>
          </p:nvPr>
        </p:nvSpPr>
        <p:spPr>
          <a:xfrm>
            <a:off x="533400" y="1600200"/>
            <a:ext cx="8229599" cy="4311022"/>
          </a:xfrm>
        </p:spPr>
        <p:txBody>
          <a:bodyPr>
            <a:normAutofit/>
          </a:bodyPr>
          <a:lstStyle/>
          <a:p>
            <a:r>
              <a:rPr lang="en-US" dirty="0" smtClean="0"/>
              <a:t>Intrauterine instillation of a local anesthetic has been found to be more effective than placebo in randomized trials, although one trial found a significant effect only when the anesthetic was combined with an NSAID (</a:t>
            </a:r>
            <a:r>
              <a:rPr lang="en-US" b="1" dirty="0" smtClean="0"/>
              <a:t>5 </a:t>
            </a:r>
            <a:r>
              <a:rPr lang="en-US" b="1" dirty="0" err="1" smtClean="0"/>
              <a:t>mL</a:t>
            </a:r>
            <a:r>
              <a:rPr lang="en-US" b="1" dirty="0" smtClean="0"/>
              <a:t> of intrauterine 2% </a:t>
            </a:r>
            <a:r>
              <a:rPr lang="en-US" b="1" dirty="0" err="1" smtClean="0"/>
              <a:t>lidocaine</a:t>
            </a:r>
            <a:r>
              <a:rPr lang="en-US" b="1" dirty="0" smtClean="0"/>
              <a:t> and 550 mg of naproxen sodium</a:t>
            </a:r>
            <a:r>
              <a:rPr lang="en-US" dirty="0" smtClean="0"/>
              <a:t>) Topical </a:t>
            </a:r>
            <a:r>
              <a:rPr lang="en-US" dirty="0"/>
              <a:t>10% </a:t>
            </a:r>
            <a:r>
              <a:rPr lang="en-US" dirty="0" err="1"/>
              <a:t>lidocaine</a:t>
            </a:r>
            <a:r>
              <a:rPr lang="en-US" dirty="0"/>
              <a:t> spray (4 "</a:t>
            </a:r>
            <a:r>
              <a:rPr lang="en-US" dirty="0" smtClean="0"/>
              <a:t>puffs</a:t>
            </a:r>
            <a:r>
              <a:rPr lang="en-US" dirty="0"/>
              <a:t>") </a:t>
            </a:r>
            <a:r>
              <a:rPr lang="en-US" dirty="0" err="1" smtClean="0"/>
              <a:t>signifficantly</a:t>
            </a:r>
            <a:r>
              <a:rPr lang="en-US" dirty="0" smtClean="0"/>
              <a:t> </a:t>
            </a:r>
            <a:r>
              <a:rPr lang="en-US" dirty="0"/>
              <a:t>reduced pain during the procedure, but there was no </a:t>
            </a:r>
            <a:r>
              <a:rPr lang="en-US" dirty="0" smtClean="0"/>
              <a:t>difference </a:t>
            </a:r>
            <a:r>
              <a:rPr lang="en-US" dirty="0"/>
              <a:t>by 15 minutes afterward </a:t>
            </a:r>
            <a:r>
              <a:rPr lang="en-US" dirty="0" smtClean="0"/>
              <a:t>. </a:t>
            </a:r>
            <a:r>
              <a:rPr lang="en-US" dirty="0"/>
              <a:t>Selective use of these techniques may be useful in some circumstances.</a:t>
            </a:r>
          </a:p>
        </p:txBody>
      </p:sp>
    </p:spTree>
    <p:extLst>
      <p:ext uri="{BB962C8B-B14F-4D97-AF65-F5344CB8AC3E}">
        <p14:creationId xmlns:p14="http://schemas.microsoft.com/office/powerpoint/2010/main" xmlns="" val="3806687174"/>
      </p:ext>
    </p:extLst>
  </p:cSld>
  <p:clrMapOvr>
    <a:masterClrMapping/>
  </p:clrMapOvr>
  <p:timing>
    <p:tnLst>
      <p:par>
        <p:cTn id="1" dur="indefinite" restart="never" nodeType="tmRoot"/>
      </p:par>
    </p:tnLst>
  </p:timing>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Cervical preparation and dilation </a:t>
            </a:r>
            <a:endParaRPr lang="en-US" sz="2800" b="1" dirty="0">
              <a:solidFill>
                <a:srgbClr val="FF0000"/>
              </a:solidFill>
            </a:endParaRPr>
          </a:p>
        </p:txBody>
      </p:sp>
      <p:sp>
        <p:nvSpPr>
          <p:cNvPr id="3" name="Content Placeholder 2"/>
          <p:cNvSpPr>
            <a:spLocks noGrp="1"/>
          </p:cNvSpPr>
          <p:nvPr>
            <p:ph idx="1"/>
          </p:nvPr>
        </p:nvSpPr>
        <p:spPr>
          <a:xfrm>
            <a:off x="838201" y="2133600"/>
            <a:ext cx="7696200" cy="3777622"/>
          </a:xfrm>
        </p:spPr>
        <p:txBody>
          <a:bodyPr>
            <a:normAutofit/>
          </a:bodyPr>
          <a:lstStyle/>
          <a:p>
            <a:r>
              <a:rPr lang="en-US" dirty="0" smtClean="0"/>
              <a:t>Cervical </a:t>
            </a:r>
            <a:r>
              <a:rPr lang="en-US" dirty="0"/>
              <a:t>preparation or dilation is not required in many women, particularly premenopausal </a:t>
            </a:r>
            <a:r>
              <a:rPr lang="en-US" dirty="0" err="1"/>
              <a:t>parous</a:t>
            </a:r>
            <a:r>
              <a:rPr lang="en-US" dirty="0"/>
              <a:t> women. For women in whom it may be </a:t>
            </a:r>
            <a:r>
              <a:rPr lang="en-US" dirty="0" smtClean="0"/>
              <a:t>difficult </a:t>
            </a:r>
            <a:r>
              <a:rPr lang="en-US" dirty="0"/>
              <a:t>to pass the sampling device without cervical dilation, </a:t>
            </a:r>
            <a:r>
              <a:rPr lang="en-US" b="1" dirty="0"/>
              <a:t>misoprostol</a:t>
            </a:r>
            <a:r>
              <a:rPr lang="en-US" dirty="0"/>
              <a:t> (200 to 400 µg) orally, per vagina, or both may be given the night before the procedure </a:t>
            </a:r>
            <a:r>
              <a:rPr lang="en-US" dirty="0" smtClean="0"/>
              <a:t>.</a:t>
            </a:r>
          </a:p>
          <a:p>
            <a:endParaRPr lang="en-US" dirty="0" smtClean="0"/>
          </a:p>
          <a:p>
            <a:r>
              <a:rPr lang="en-US" dirty="0" smtClean="0"/>
              <a:t> </a:t>
            </a:r>
            <a:r>
              <a:rPr lang="en-US" dirty="0"/>
              <a:t>The </a:t>
            </a:r>
            <a:r>
              <a:rPr lang="en-US" b="1" dirty="0"/>
              <a:t>vaginal</a:t>
            </a:r>
            <a:r>
              <a:rPr lang="en-US" dirty="0"/>
              <a:t> route of administration appears to be </a:t>
            </a:r>
            <a:r>
              <a:rPr lang="en-US" i="1" dirty="0"/>
              <a:t>more </a:t>
            </a:r>
            <a:r>
              <a:rPr lang="en-US" i="1" dirty="0" smtClean="0"/>
              <a:t>effective</a:t>
            </a:r>
            <a:r>
              <a:rPr lang="en-US" dirty="0" smtClean="0"/>
              <a:t> </a:t>
            </a:r>
            <a:r>
              <a:rPr lang="en-US" dirty="0"/>
              <a:t>than oral. </a:t>
            </a:r>
          </a:p>
        </p:txBody>
      </p:sp>
    </p:spTree>
    <p:extLst>
      <p:ext uri="{BB962C8B-B14F-4D97-AF65-F5344CB8AC3E}">
        <p14:creationId xmlns:p14="http://schemas.microsoft.com/office/powerpoint/2010/main" xmlns="" val="827128227"/>
      </p:ext>
    </p:extLst>
  </p:cSld>
  <p:clrMapOvr>
    <a:masterClrMapping/>
  </p:clrMapOvr>
  <p:timing>
    <p:tnLst>
      <p:par>
        <p:cTn id="1" dur="indefinite" restart="never" nodeType="tmRoot"/>
      </p:par>
    </p:tnLst>
  </p:timing>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2133600"/>
            <a:ext cx="8077201" cy="3777622"/>
          </a:xfrm>
        </p:spPr>
        <p:txBody>
          <a:bodyPr/>
          <a:lstStyle/>
          <a:p>
            <a:r>
              <a:rPr lang="en-US" dirty="0"/>
              <a:t>Women with cervical stenosis not amenable to misoprostol may require that the procedure be performed under general or regional anesthesia, with mechanical cervical dilation or with ultrasound guidance in a surgical </a:t>
            </a:r>
            <a:r>
              <a:rPr lang="en-US" dirty="0" err="1"/>
              <a:t>suiteProphylactic</a:t>
            </a:r>
            <a:r>
              <a:rPr lang="en-US" dirty="0"/>
              <a:t> antibiotics — Prophylactic </a:t>
            </a:r>
            <a:r>
              <a:rPr lang="en-US" b="1" dirty="0"/>
              <a:t>antibiotics are not necessary </a:t>
            </a:r>
            <a:r>
              <a:rPr lang="en-US" dirty="0"/>
              <a:t>during endometrial sampling for the prevention of surgical site infection or bacterial endocarditis.</a:t>
            </a:r>
          </a:p>
        </p:txBody>
      </p:sp>
    </p:spTree>
    <p:extLst>
      <p:ext uri="{BB962C8B-B14F-4D97-AF65-F5344CB8AC3E}">
        <p14:creationId xmlns:p14="http://schemas.microsoft.com/office/powerpoint/2010/main" xmlns="" val="1772492518"/>
      </p:ext>
    </p:extLst>
  </p:cSld>
  <p:clrMapOvr>
    <a:masterClrMapping/>
  </p:clrMapOvr>
  <p:timing>
    <p:tnLst>
      <p:par>
        <p:cTn id="1" dur="indefinite" restart="never" nodeType="tmRoot"/>
      </p:par>
    </p:tnLst>
  </p:timing>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589199" cy="1280890"/>
          </a:xfrm>
        </p:spPr>
        <p:txBody>
          <a:bodyPr>
            <a:normAutofit/>
          </a:bodyPr>
          <a:lstStyle/>
          <a:p>
            <a:r>
              <a:rPr lang="en-US" sz="3200" b="1" dirty="0" smtClean="0">
                <a:solidFill>
                  <a:srgbClr val="FF0000"/>
                </a:solidFill>
              </a:rPr>
              <a:t>GENERAL PROCEDURE </a:t>
            </a:r>
            <a:endParaRPr lang="en-US" sz="3200" b="1" dirty="0">
              <a:solidFill>
                <a:srgbClr val="FF0000"/>
              </a:solidFill>
            </a:endParaRPr>
          </a:p>
        </p:txBody>
      </p:sp>
      <p:sp>
        <p:nvSpPr>
          <p:cNvPr id="3" name="Content Placeholder 2"/>
          <p:cNvSpPr>
            <a:spLocks noGrp="1"/>
          </p:cNvSpPr>
          <p:nvPr>
            <p:ph idx="1"/>
          </p:nvPr>
        </p:nvSpPr>
        <p:spPr>
          <a:xfrm>
            <a:off x="838201" y="1600200"/>
            <a:ext cx="7696200" cy="4311022"/>
          </a:xfrm>
        </p:spPr>
        <p:txBody>
          <a:bodyPr>
            <a:normAutofit/>
          </a:bodyPr>
          <a:lstStyle/>
          <a:p>
            <a:pPr>
              <a:buNone/>
            </a:pPr>
            <a:r>
              <a:rPr lang="en-US" dirty="0" smtClean="0"/>
              <a:t>The </a:t>
            </a:r>
            <a:r>
              <a:rPr lang="en-US" dirty="0"/>
              <a:t>basic steps common to all endometrial sampling procedures are as follows: </a:t>
            </a:r>
            <a:endParaRPr lang="en-US" dirty="0" smtClean="0"/>
          </a:p>
          <a:p>
            <a:pPr>
              <a:buNone/>
            </a:pPr>
            <a:r>
              <a:rPr lang="en-US" dirty="0" smtClean="0"/>
              <a:t>● </a:t>
            </a:r>
            <a:r>
              <a:rPr lang="en-US" dirty="0"/>
              <a:t>Place the patient in the </a:t>
            </a:r>
            <a:r>
              <a:rPr lang="en-US" b="1" dirty="0"/>
              <a:t>dorsal lithotomy position</a:t>
            </a:r>
            <a:r>
              <a:rPr lang="en-US" dirty="0"/>
              <a:t>. Perform a bimanual examination, paying particular attention to the size, shape, and orientation of the uterus. </a:t>
            </a:r>
            <a:endParaRPr lang="en-US" dirty="0" smtClean="0"/>
          </a:p>
          <a:p>
            <a:pPr>
              <a:buNone/>
            </a:pPr>
            <a:r>
              <a:rPr lang="en-US" dirty="0" smtClean="0"/>
              <a:t> </a:t>
            </a:r>
            <a:r>
              <a:rPr lang="en-US" dirty="0"/>
              <a:t>● Insert a </a:t>
            </a:r>
            <a:r>
              <a:rPr lang="en-US" b="1" dirty="0"/>
              <a:t>speculum</a:t>
            </a:r>
            <a:r>
              <a:rPr lang="en-US" dirty="0"/>
              <a:t> and visualize the cervix. </a:t>
            </a:r>
            <a:r>
              <a:rPr lang="en-US" b="1" dirty="0"/>
              <a:t>Cleaning the cervix </a:t>
            </a:r>
            <a:r>
              <a:rPr lang="en-US" dirty="0"/>
              <a:t>with antiseptic solution (</a:t>
            </a:r>
            <a:r>
              <a:rPr lang="en-US" dirty="0" err="1"/>
              <a:t>eg</a:t>
            </a:r>
            <a:r>
              <a:rPr lang="en-US" dirty="0"/>
              <a:t>, </a:t>
            </a:r>
            <a:r>
              <a:rPr lang="en-US" dirty="0" err="1"/>
              <a:t>povidone</a:t>
            </a:r>
            <a:r>
              <a:rPr lang="en-US" dirty="0"/>
              <a:t>-iodine) is performed by some, but not all, </a:t>
            </a:r>
            <a:r>
              <a:rPr lang="en-US" dirty="0" smtClean="0"/>
              <a:t>clinicians. </a:t>
            </a:r>
          </a:p>
          <a:p>
            <a:pPr>
              <a:buNone/>
            </a:pPr>
            <a:r>
              <a:rPr lang="en-US" dirty="0" smtClean="0"/>
              <a:t> Sterile </a:t>
            </a:r>
            <a:r>
              <a:rPr lang="en-US" dirty="0"/>
              <a:t>preparation in women who are allergic to iodine is discussed separately. </a:t>
            </a:r>
          </a:p>
        </p:txBody>
      </p:sp>
    </p:spTree>
    <p:extLst>
      <p:ext uri="{BB962C8B-B14F-4D97-AF65-F5344CB8AC3E}">
        <p14:creationId xmlns:p14="http://schemas.microsoft.com/office/powerpoint/2010/main" xmlns="" val="4126075217"/>
      </p:ext>
    </p:extLst>
  </p:cSld>
  <p:clrMapOvr>
    <a:masterClrMapping/>
  </p:clrMapOvr>
  <p:timing>
    <p:tnLst>
      <p:par>
        <p:cTn id="1" dur="indefinite" restart="never" nodeType="tmRoot"/>
      </p:par>
    </p:tnLst>
  </p:timing>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dirty="0"/>
          </a:p>
        </p:txBody>
      </p:sp>
      <p:pic>
        <p:nvPicPr>
          <p:cNvPr id="14338" name="Picture 2" descr="F:\1\images (1).jpg"/>
          <p:cNvPicPr>
            <a:picLocks noChangeAspect="1" noChangeArrowheads="1"/>
          </p:cNvPicPr>
          <p:nvPr/>
        </p:nvPicPr>
        <p:blipFill>
          <a:blip r:embed="rId2"/>
          <a:srcRect/>
          <a:stretch>
            <a:fillRect/>
          </a:stretch>
        </p:blipFill>
        <p:spPr bwMode="auto">
          <a:xfrm>
            <a:off x="1371600" y="1752600"/>
            <a:ext cx="3124200" cy="2590800"/>
          </a:xfrm>
          <a:prstGeom prst="rect">
            <a:avLst/>
          </a:prstGeom>
          <a:noFill/>
        </p:spPr>
      </p:pic>
      <p:pic>
        <p:nvPicPr>
          <p:cNvPr id="14339" name="Picture 3" descr="F:\1\images (2).jpg"/>
          <p:cNvPicPr>
            <a:picLocks noChangeAspect="1" noChangeArrowheads="1"/>
          </p:cNvPicPr>
          <p:nvPr/>
        </p:nvPicPr>
        <p:blipFill>
          <a:blip r:embed="rId3"/>
          <a:srcRect/>
          <a:stretch>
            <a:fillRect/>
          </a:stretch>
        </p:blipFill>
        <p:spPr bwMode="auto">
          <a:xfrm>
            <a:off x="5257800" y="1524000"/>
            <a:ext cx="3352800" cy="2667000"/>
          </a:xfrm>
          <a:prstGeom prst="rect">
            <a:avLst/>
          </a:prstGeom>
          <a:noFill/>
        </p:spPr>
      </p:pic>
      <p:sp>
        <p:nvSpPr>
          <p:cNvPr id="7" name="Content Placeholder 6"/>
          <p:cNvSpPr>
            <a:spLocks noGrp="1"/>
          </p:cNvSpPr>
          <p:nvPr>
            <p:ph idx="1"/>
          </p:nvPr>
        </p:nvSpPr>
        <p:spPr>
          <a:xfrm>
            <a:off x="1942415" y="5334000"/>
            <a:ext cx="6591985" cy="577222"/>
          </a:xfrm>
        </p:spPr>
        <p:txBody>
          <a:bodyPr/>
          <a:lstStyle/>
          <a:p>
            <a:pPr>
              <a:buNone/>
            </a:pPr>
            <a:endParaRPr lang="en-US" dirty="0"/>
          </a:p>
        </p:txBody>
      </p:sp>
    </p:spTree>
  </p:cSld>
  <p:clrMapOvr>
    <a:masterClrMapping/>
  </p:clrMapOvr>
  <p:timing>
    <p:tnLst>
      <p:par>
        <p:cTn id="1" dur="indefinite" restart="never" nodeType="tmRoot"/>
      </p:par>
    </p:tnLst>
  </p:timing>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457200" y="1600201"/>
            <a:ext cx="8229600" cy="3657600"/>
          </a:xfrm>
        </p:spPr>
        <p:txBody>
          <a:bodyPr>
            <a:normAutofit lnSpcReduction="10000"/>
          </a:bodyPr>
          <a:lstStyle/>
          <a:p>
            <a:pPr>
              <a:buNone/>
            </a:pPr>
            <a:r>
              <a:rPr lang="en-US" dirty="0"/>
              <a:t>If anesthesia is to be used, it is administered prior to any other manipulation. In many women, an endometrial sampling device can be inserted without grasping the cervix with a </a:t>
            </a:r>
            <a:r>
              <a:rPr lang="en-US" b="1" dirty="0" err="1"/>
              <a:t>tenaculum</a:t>
            </a:r>
            <a:r>
              <a:rPr lang="en-US" dirty="0"/>
              <a:t>. </a:t>
            </a:r>
            <a:endParaRPr lang="en-US" dirty="0" smtClean="0"/>
          </a:p>
          <a:p>
            <a:pPr>
              <a:buNone/>
            </a:pPr>
            <a:r>
              <a:rPr lang="en-US" dirty="0" smtClean="0"/>
              <a:t>   Use </a:t>
            </a:r>
            <a:r>
              <a:rPr lang="en-US" dirty="0"/>
              <a:t>of a </a:t>
            </a:r>
            <a:r>
              <a:rPr lang="en-US" dirty="0" err="1"/>
              <a:t>tenaculum</a:t>
            </a:r>
            <a:r>
              <a:rPr lang="en-US" dirty="0"/>
              <a:t> increases patient discomfort</a:t>
            </a:r>
            <a:r>
              <a:rPr lang="en-US" dirty="0" smtClean="0"/>
              <a:t>.</a:t>
            </a:r>
          </a:p>
          <a:p>
            <a:pPr>
              <a:buNone/>
            </a:pPr>
            <a:endParaRPr lang="en-US" dirty="0" smtClean="0"/>
          </a:p>
          <a:p>
            <a:pPr>
              <a:buNone/>
            </a:pPr>
            <a:r>
              <a:rPr lang="en-US" dirty="0" smtClean="0"/>
              <a:t> </a:t>
            </a:r>
            <a:r>
              <a:rPr lang="en-US" dirty="0"/>
              <a:t>● A </a:t>
            </a:r>
            <a:r>
              <a:rPr lang="en-US" dirty="0" err="1"/>
              <a:t>tenaculum</a:t>
            </a:r>
            <a:r>
              <a:rPr lang="en-US" dirty="0"/>
              <a:t> should be used if the uterus is not close to axial in position. In such When using a suction device, do not let the sheath come outside of the external </a:t>
            </a:r>
            <a:r>
              <a:rPr lang="en-US" dirty="0" err="1"/>
              <a:t>os</a:t>
            </a:r>
            <a:r>
              <a:rPr lang="en-US" dirty="0"/>
              <a:t> or you will lose the negative pressure. If you do, simply expel the contents of the sheath into the formalin container or onto a sterile </a:t>
            </a:r>
            <a:r>
              <a:rPr lang="en-US" dirty="0" err="1"/>
              <a:t>nonadhesive</a:t>
            </a:r>
            <a:r>
              <a:rPr lang="en-US" dirty="0"/>
              <a:t> bandage (</a:t>
            </a:r>
            <a:r>
              <a:rPr lang="en-US" dirty="0" err="1"/>
              <a:t>eg</a:t>
            </a:r>
            <a:r>
              <a:rPr lang="en-US" dirty="0"/>
              <a:t>, </a:t>
            </a:r>
            <a:r>
              <a:rPr lang="en-US" dirty="0" err="1"/>
              <a:t>Telfa</a:t>
            </a:r>
            <a:r>
              <a:rPr lang="en-US" dirty="0"/>
              <a:t>), taking care not to contaminate the device, and reinsert the sheath. Multiple passes are sometimes needed to assure specimen adequacy. </a:t>
            </a:r>
            <a:endParaRPr lang="en-US" dirty="0" smtClean="0"/>
          </a:p>
        </p:txBody>
      </p:sp>
    </p:spTree>
    <p:extLst>
      <p:ext uri="{BB962C8B-B14F-4D97-AF65-F5344CB8AC3E}">
        <p14:creationId xmlns:p14="http://schemas.microsoft.com/office/powerpoint/2010/main" xmlns="" val="871322554"/>
      </p:ext>
    </p:extLst>
  </p:cSld>
  <p:clrMapOvr>
    <a:masterClrMapping/>
  </p:clrMapOvr>
  <p:timing>
    <p:tnLst>
      <p:par>
        <p:cTn id="1" dur="indefinite" restart="never" nodeType="tmRoot"/>
      </p:par>
    </p:tnLst>
  </p:timing>
</p:sld>
</file>

<file path=ppt/slides/slide1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fontScale="90000"/>
          </a:bodyPr>
          <a:lstStyle/>
          <a:p>
            <a:r>
              <a:rPr lang="en-US" b="1" dirty="0" smtClean="0">
                <a:solidFill>
                  <a:srgbClr val="FF0000"/>
                </a:solidFill>
              </a:rPr>
              <a:t>ENDOMETRIAL SUCTION DEVICES </a:t>
            </a:r>
            <a:br>
              <a:rPr lang="en-US" b="1" dirty="0" smtClean="0">
                <a:solidFill>
                  <a:srgbClr val="FF0000"/>
                </a:solidFill>
              </a:rPr>
            </a:br>
            <a:endParaRPr lang="en-US" dirty="0"/>
          </a:p>
        </p:txBody>
      </p:sp>
      <p:sp>
        <p:nvSpPr>
          <p:cNvPr id="3" name="Content Placeholder 2"/>
          <p:cNvSpPr>
            <a:spLocks noGrp="1"/>
          </p:cNvSpPr>
          <p:nvPr>
            <p:ph idx="1"/>
          </p:nvPr>
        </p:nvSpPr>
        <p:spPr>
          <a:xfrm>
            <a:off x="914401" y="2133600"/>
            <a:ext cx="7620000" cy="2590800"/>
          </a:xfrm>
        </p:spPr>
        <p:txBody>
          <a:bodyPr/>
          <a:lstStyle/>
          <a:p>
            <a:pPr>
              <a:buNone/>
            </a:pPr>
            <a:r>
              <a:rPr lang="en-US" dirty="0" smtClean="0"/>
              <a:t>Suction devices for endometrial sampling consist of a plunger within a sheath. When the sheath is inserted into the uterus, the plunger is retracted, creating negative pressure that draws tissue into the sampling device.</a:t>
            </a:r>
          </a:p>
          <a:p>
            <a:pPr>
              <a:buNone/>
            </a:pPr>
            <a:r>
              <a:rPr lang="en-US" dirty="0" smtClean="0"/>
              <a:t> Most suction sampling devices utilize low pressure</a:t>
            </a:r>
          </a:p>
          <a:p>
            <a:pPr>
              <a:buNone/>
            </a:pPr>
            <a:endParaRPr lang="en-US" dirty="0"/>
          </a:p>
        </p:txBody>
      </p:sp>
    </p:spTree>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p:txBody>
          <a:bodyPr/>
          <a:lstStyle/>
          <a:p>
            <a:endParaRPr lang="en-US" dirty="0"/>
          </a:p>
        </p:txBody>
      </p:sp>
      <p:sp>
        <p:nvSpPr>
          <p:cNvPr id="3" name="Subtitle 2"/>
          <p:cNvSpPr>
            <a:spLocks noGrp="1"/>
          </p:cNvSpPr>
          <p:nvPr>
            <p:ph type="subTitle" idx="1"/>
          </p:nvPr>
        </p:nvSpPr>
        <p:spPr>
          <a:xfrm>
            <a:off x="1447800" y="4777380"/>
            <a:ext cx="3657599" cy="1126283"/>
          </a:xfrm>
        </p:spPr>
        <p:txBody>
          <a:bodyPr>
            <a:normAutofit/>
          </a:bodyPr>
          <a:lstStyle/>
          <a:p>
            <a:r>
              <a:rPr lang="en-US" sz="2400" b="1" dirty="0" smtClean="0">
                <a:solidFill>
                  <a:schemeClr val="accent4">
                    <a:lumMod val="50000"/>
                  </a:schemeClr>
                </a:solidFill>
              </a:rPr>
              <a:t>Dr </a:t>
            </a:r>
            <a:r>
              <a:rPr lang="en-US" sz="2400" b="1" dirty="0" err="1" smtClean="0">
                <a:solidFill>
                  <a:schemeClr val="accent4">
                    <a:lumMod val="50000"/>
                  </a:schemeClr>
                </a:solidFill>
              </a:rPr>
              <a:t>Vahide</a:t>
            </a:r>
            <a:r>
              <a:rPr lang="en-US" sz="2400" b="1" dirty="0" smtClean="0">
                <a:solidFill>
                  <a:schemeClr val="accent4">
                    <a:lumMod val="50000"/>
                  </a:schemeClr>
                </a:solidFill>
              </a:rPr>
              <a:t> </a:t>
            </a:r>
            <a:r>
              <a:rPr lang="en-US" sz="2400" b="1" dirty="0" err="1" smtClean="0">
                <a:solidFill>
                  <a:schemeClr val="accent4">
                    <a:lumMod val="50000"/>
                  </a:schemeClr>
                </a:solidFill>
              </a:rPr>
              <a:t>Rahmani</a:t>
            </a:r>
            <a:endParaRPr lang="en-US" sz="2400" b="1" dirty="0">
              <a:solidFill>
                <a:schemeClr val="accent4">
                  <a:lumMod val="50000"/>
                </a:schemeClr>
              </a:solidFill>
            </a:endParaRPr>
          </a:p>
        </p:txBody>
      </p:sp>
      <p:sp>
        <p:nvSpPr>
          <p:cNvPr id="4" name="Rectangle 3"/>
          <p:cNvSpPr/>
          <p:nvPr/>
        </p:nvSpPr>
        <p:spPr>
          <a:xfrm>
            <a:off x="1295400" y="1676400"/>
            <a:ext cx="6734985" cy="646331"/>
          </a:xfrm>
          <a:prstGeom prst="rect">
            <a:avLst/>
          </a:prstGeom>
        </p:spPr>
        <p:txBody>
          <a:bodyPr wrap="none">
            <a:spAutoFit/>
          </a:bodyPr>
          <a:lstStyle/>
          <a:p>
            <a:r>
              <a:rPr lang="en-US" sz="3600" b="1" dirty="0">
                <a:solidFill>
                  <a:srgbClr val="FF0000"/>
                </a:solidFill>
              </a:rPr>
              <a:t>Endometrial sampling procedures </a:t>
            </a:r>
          </a:p>
        </p:txBody>
      </p:sp>
      <p:pic>
        <p:nvPicPr>
          <p:cNvPr id="5" name="Content Placeholder 4" descr="F:\1\images (3).jpg"/>
          <p:cNvPicPr>
            <a:picLocks noGrp="1" noChangeAspect="1" noChangeArrowheads="1"/>
          </p:cNvPicPr>
          <p:nvPr>
            <p:ph idx="1"/>
          </p:nvPr>
        </p:nvPicPr>
        <p:blipFill>
          <a:blip r:embed="rId2"/>
          <a:srcRect/>
          <a:stretch>
            <a:fillRect/>
          </a:stretch>
        </p:blipFill>
        <p:spPr bwMode="auto">
          <a:xfrm>
            <a:off x="5257800" y="2743200"/>
            <a:ext cx="3352800" cy="3810000"/>
          </a:xfrm>
          <a:prstGeom prst="rect">
            <a:avLst/>
          </a:prstGeom>
          <a:noFill/>
        </p:spPr>
      </p:pic>
    </p:spTree>
    <p:extLst>
      <p:ext uri="{BB962C8B-B14F-4D97-AF65-F5344CB8AC3E}">
        <p14:creationId xmlns:p14="http://schemas.microsoft.com/office/powerpoint/2010/main" xmlns="" val="559116977"/>
      </p:ext>
    </p:extLst>
  </p:cSld>
  <p:clrMapOvr>
    <a:masterClrMapping/>
  </p:clrMapOvr>
  <p:timing>
    <p:tnLst>
      <p:par>
        <p:cTn id="1" dur="indefinite" restart="never" nodeType="tmRoot"/>
      </p:par>
    </p:tnLst>
  </p:timing>
</p:sld>
</file>

<file path=ppt/slides/slide2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671290"/>
          </a:xfrm>
        </p:spPr>
        <p:txBody>
          <a:bodyPr/>
          <a:lstStyle/>
          <a:p>
            <a:endParaRPr lang="en-US" dirty="0"/>
          </a:p>
        </p:txBody>
      </p:sp>
      <p:sp>
        <p:nvSpPr>
          <p:cNvPr id="3" name="Content Placeholder 2"/>
          <p:cNvSpPr>
            <a:spLocks noGrp="1"/>
          </p:cNvSpPr>
          <p:nvPr>
            <p:ph idx="1"/>
          </p:nvPr>
        </p:nvSpPr>
        <p:spPr>
          <a:xfrm>
            <a:off x="533400" y="1447800"/>
            <a:ext cx="8305799" cy="4463422"/>
          </a:xfrm>
        </p:spPr>
        <p:txBody>
          <a:bodyPr>
            <a:normAutofit/>
          </a:bodyPr>
          <a:lstStyle/>
          <a:p>
            <a:r>
              <a:rPr lang="en-US" dirty="0" smtClean="0"/>
              <a:t>  However, some devices use a canister or syringe at the proximal end to create cases, place a </a:t>
            </a:r>
            <a:r>
              <a:rPr lang="en-US" dirty="0" err="1" smtClean="0"/>
              <a:t>tenaculum</a:t>
            </a:r>
            <a:r>
              <a:rPr lang="en-US" dirty="0" smtClean="0"/>
              <a:t> (with teeth in a horizontal position) on the anterior cervical lip and retract outwardly to straighten the </a:t>
            </a:r>
            <a:r>
              <a:rPr lang="en-US" dirty="0" err="1" smtClean="0"/>
              <a:t>cervicouterine</a:t>
            </a:r>
            <a:r>
              <a:rPr lang="en-US" dirty="0" smtClean="0"/>
              <a:t> angle. Straightening the uterine axis may reduce the risk of uterine perforation. If a </a:t>
            </a:r>
            <a:r>
              <a:rPr lang="en-US" dirty="0" err="1" smtClean="0"/>
              <a:t>tenaculum</a:t>
            </a:r>
            <a:r>
              <a:rPr lang="en-US" dirty="0" smtClean="0"/>
              <a:t> is required and a </a:t>
            </a:r>
            <a:r>
              <a:rPr lang="en-US" dirty="0" err="1" smtClean="0"/>
              <a:t>paracervical</a:t>
            </a:r>
            <a:r>
              <a:rPr lang="en-US" dirty="0" smtClean="0"/>
              <a:t> block has not been given, we may apply a local anesthetic (</a:t>
            </a:r>
            <a:r>
              <a:rPr lang="en-US" dirty="0" err="1" smtClean="0"/>
              <a:t>eg</a:t>
            </a:r>
            <a:r>
              <a:rPr lang="en-US" dirty="0" smtClean="0"/>
              <a:t>, </a:t>
            </a:r>
            <a:r>
              <a:rPr lang="en-US" b="1" dirty="0" smtClean="0"/>
              <a:t>2% </a:t>
            </a:r>
            <a:r>
              <a:rPr lang="en-US" b="1" dirty="0" err="1" smtClean="0"/>
              <a:t>benzocaine</a:t>
            </a:r>
            <a:r>
              <a:rPr lang="en-US" b="1" dirty="0" smtClean="0"/>
              <a:t> gel </a:t>
            </a:r>
            <a:r>
              <a:rPr lang="en-US" dirty="0" smtClean="0"/>
              <a:t>or </a:t>
            </a:r>
            <a:r>
              <a:rPr lang="en-US" b="1" dirty="0" smtClean="0"/>
              <a:t>20% </a:t>
            </a:r>
            <a:r>
              <a:rPr lang="en-US" b="1" dirty="0" err="1" smtClean="0"/>
              <a:t>benzocaine</a:t>
            </a:r>
            <a:r>
              <a:rPr lang="en-US" b="1" dirty="0" smtClean="0"/>
              <a:t> spray</a:t>
            </a:r>
            <a:r>
              <a:rPr lang="en-US" dirty="0" smtClean="0"/>
              <a:t>) to the intended site before placing the </a:t>
            </a:r>
            <a:r>
              <a:rPr lang="en-US" dirty="0" err="1" smtClean="0"/>
              <a:t>tenaculum</a:t>
            </a:r>
            <a:r>
              <a:rPr lang="en-US" dirty="0" smtClean="0"/>
              <a:t>.</a:t>
            </a:r>
          </a:p>
          <a:p>
            <a:pPr>
              <a:buNone/>
            </a:pPr>
            <a:endParaRPr lang="en-US" dirty="0" smtClean="0"/>
          </a:p>
          <a:p>
            <a:r>
              <a:rPr lang="en-US" dirty="0" smtClean="0"/>
              <a:t> Directing the patient to cough while simultaneously applying the </a:t>
            </a:r>
            <a:r>
              <a:rPr lang="en-US" dirty="0" err="1" smtClean="0"/>
              <a:t>tenaculum</a:t>
            </a:r>
            <a:r>
              <a:rPr lang="en-US" dirty="0" smtClean="0"/>
              <a:t> may also decrease discomfort. Patients scheduled for sampling may be advised to </a:t>
            </a:r>
            <a:r>
              <a:rPr lang="en-US" b="1" dirty="0" smtClean="0"/>
              <a:t>take an NSAID </a:t>
            </a:r>
            <a:r>
              <a:rPr lang="en-US" dirty="0" smtClean="0"/>
              <a:t>prior to arriving at the clinic.</a:t>
            </a:r>
          </a:p>
          <a:p>
            <a:endParaRPr lang="en-US" dirty="0"/>
          </a:p>
        </p:txBody>
      </p:sp>
    </p:spTree>
  </p:cSld>
  <p:clrMapOvr>
    <a:masterClrMapping/>
  </p:clrMapOvr>
  <p:timing>
    <p:tnLst>
      <p:par>
        <p:cTn id="1" dur="indefinite" restart="never" nodeType="tmRoot"/>
      </p:par>
    </p:tnLst>
  </p:timing>
</p:sld>
</file>

<file path=ppt/slides/slide2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6146" name="Picture 2" descr="F:\1\6.jpg"/>
          <p:cNvPicPr>
            <a:picLocks noChangeAspect="1" noChangeArrowheads="1"/>
          </p:cNvPicPr>
          <p:nvPr/>
        </p:nvPicPr>
        <p:blipFill>
          <a:blip r:embed="rId2"/>
          <a:srcRect/>
          <a:stretch>
            <a:fillRect/>
          </a:stretch>
        </p:blipFill>
        <p:spPr bwMode="auto">
          <a:xfrm>
            <a:off x="152400" y="1219200"/>
            <a:ext cx="8839200" cy="5638800"/>
          </a:xfrm>
          <a:prstGeom prst="rect">
            <a:avLst/>
          </a:prstGeom>
          <a:noFill/>
        </p:spPr>
      </p:pic>
    </p:spTree>
  </p:cSld>
  <p:clrMapOvr>
    <a:masterClrMapping/>
  </p:clrMapOvr>
  <p:timing>
    <p:tnLst>
      <p:par>
        <p:cTn id="1" dur="indefinite" restart="never" nodeType="tmRoot"/>
      </p:par>
    </p:tnLst>
  </p:timing>
</p:sld>
</file>

<file path=ppt/slides/slide2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747490"/>
          </a:xfrm>
        </p:spPr>
        <p:txBody>
          <a:bodyPr/>
          <a:lstStyle/>
          <a:p>
            <a:endParaRPr lang="en-US" dirty="0"/>
          </a:p>
        </p:txBody>
      </p:sp>
      <p:sp>
        <p:nvSpPr>
          <p:cNvPr id="3" name="Content Placeholder 2"/>
          <p:cNvSpPr>
            <a:spLocks noGrp="1"/>
          </p:cNvSpPr>
          <p:nvPr>
            <p:ph idx="1"/>
          </p:nvPr>
        </p:nvSpPr>
        <p:spPr>
          <a:xfrm>
            <a:off x="685800" y="1524000"/>
            <a:ext cx="8153400" cy="4648200"/>
          </a:xfrm>
        </p:spPr>
        <p:txBody>
          <a:bodyPr>
            <a:normAutofit/>
          </a:bodyPr>
          <a:lstStyle/>
          <a:p>
            <a:r>
              <a:rPr lang="en-US" dirty="0"/>
              <a:t>Using steady and moderate pressure, slowly insert the sampling device through the cervical </a:t>
            </a:r>
            <a:r>
              <a:rPr lang="en-US" dirty="0" err="1"/>
              <a:t>os</a:t>
            </a:r>
            <a:r>
              <a:rPr lang="en-US" dirty="0"/>
              <a:t> and on to the uterine fundus. Stop when resistance is met. </a:t>
            </a:r>
            <a:endParaRPr lang="en-US" dirty="0" smtClean="0"/>
          </a:p>
          <a:p>
            <a:r>
              <a:rPr lang="en-US" dirty="0" smtClean="0"/>
              <a:t>● </a:t>
            </a:r>
            <a:r>
              <a:rPr lang="en-US" dirty="0"/>
              <a:t>If the device will not pass through the cervix, attach a </a:t>
            </a:r>
            <a:r>
              <a:rPr lang="en-US" dirty="0" err="1"/>
              <a:t>tenaculum</a:t>
            </a:r>
            <a:r>
              <a:rPr lang="en-US" dirty="0"/>
              <a:t> (if not already in place), and use a series of small (1 to 4 mm) </a:t>
            </a:r>
            <a:r>
              <a:rPr lang="en-US" dirty="0" err="1"/>
              <a:t>Hegar</a:t>
            </a:r>
            <a:r>
              <a:rPr lang="en-US" dirty="0"/>
              <a:t> or similar dilators to gently dilate the canal</a:t>
            </a:r>
            <a:r>
              <a:rPr lang="en-US" dirty="0" smtClean="0"/>
              <a:t>.</a:t>
            </a:r>
          </a:p>
          <a:p>
            <a:r>
              <a:rPr lang="en-US" dirty="0" smtClean="0"/>
              <a:t> </a:t>
            </a:r>
            <a:r>
              <a:rPr lang="en-US" dirty="0"/>
              <a:t>● Many devices are marked with centimeters, so the device can be used to measure the uterine depth. Average uterine length is 6 to 8 cm</a:t>
            </a:r>
            <a:r>
              <a:rPr lang="en-US" dirty="0" smtClean="0"/>
              <a:t>.</a:t>
            </a:r>
          </a:p>
          <a:p>
            <a:r>
              <a:rPr lang="en-US" dirty="0" smtClean="0"/>
              <a:t> </a:t>
            </a:r>
            <a:r>
              <a:rPr lang="en-US" dirty="0"/>
              <a:t>● Stabilize the sheath with one hand and pull the piston out as far as possible to create suction</a:t>
            </a:r>
            <a:r>
              <a:rPr lang="en-US" dirty="0" smtClean="0"/>
              <a:t>.</a:t>
            </a:r>
          </a:p>
          <a:p>
            <a:r>
              <a:rPr lang="en-US" dirty="0" smtClean="0"/>
              <a:t> ● Move the device tip along the endometrial surface using a corkscrew rotation combined with a repeating cephalic-caudal motion while maintaining suction. </a:t>
            </a:r>
            <a:endParaRPr lang="en-US" dirty="0"/>
          </a:p>
        </p:txBody>
      </p:sp>
    </p:spTree>
    <p:extLst>
      <p:ext uri="{BB962C8B-B14F-4D97-AF65-F5344CB8AC3E}">
        <p14:creationId xmlns:p14="http://schemas.microsoft.com/office/powerpoint/2010/main" xmlns="" val="4039203643"/>
      </p:ext>
    </p:extLst>
  </p:cSld>
  <p:clrMapOvr>
    <a:masterClrMapping/>
  </p:clrMapOvr>
  <p:timing>
    <p:tnLst>
      <p:par>
        <p:cTn id="1" dur="indefinite" restart="never" nodeType="tmRoot"/>
      </p:par>
    </p:tnLst>
  </p:timing>
</p:sld>
</file>

<file path=ppt/slides/slide2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442690"/>
          </a:xfrm>
        </p:spPr>
        <p:txBody>
          <a:bodyPr>
            <a:normAutofit fontScale="90000"/>
          </a:bodyPr>
          <a:lstStyle/>
          <a:p>
            <a:endParaRPr lang="en-US" dirty="0"/>
          </a:p>
        </p:txBody>
      </p:sp>
      <p:sp>
        <p:nvSpPr>
          <p:cNvPr id="3" name="Content Placeholder 2"/>
          <p:cNvSpPr>
            <a:spLocks noGrp="1"/>
          </p:cNvSpPr>
          <p:nvPr>
            <p:ph idx="1"/>
          </p:nvPr>
        </p:nvSpPr>
        <p:spPr>
          <a:xfrm>
            <a:off x="762001" y="1752600"/>
            <a:ext cx="7772400" cy="4158622"/>
          </a:xfrm>
        </p:spPr>
        <p:txBody>
          <a:bodyPr>
            <a:normAutofit/>
          </a:bodyPr>
          <a:lstStyle/>
          <a:p>
            <a:pPr>
              <a:buNone/>
            </a:pPr>
            <a:r>
              <a:rPr lang="en-US" dirty="0" smtClean="0"/>
              <a:t>● Remove the device when the entire cavity has been sampled. Expel the specimen into a formalin container. If there appears to be insufficient tissue for diagnosis, perform a second pass the device. The same device may be used if it has not been contaminated; it should not have touched the formalin.</a:t>
            </a:r>
          </a:p>
          <a:p>
            <a:pPr>
              <a:buNone/>
            </a:pPr>
            <a:endParaRPr lang="en-US" dirty="0" smtClean="0"/>
          </a:p>
          <a:p>
            <a:pPr>
              <a:buNone/>
            </a:pPr>
            <a:r>
              <a:rPr lang="en-US" dirty="0" smtClean="0"/>
              <a:t>Remove </a:t>
            </a:r>
            <a:r>
              <a:rPr lang="en-US" dirty="0"/>
              <a:t>the </a:t>
            </a:r>
            <a:r>
              <a:rPr lang="en-US" dirty="0" err="1"/>
              <a:t>tenaculum</a:t>
            </a:r>
            <a:r>
              <a:rPr lang="en-US" dirty="0"/>
              <a:t>, if present. Most bleeding can be controlled with pressure via cotton swabs or a sponge stick. If bleeding persists, use </a:t>
            </a:r>
            <a:r>
              <a:rPr lang="en-US" b="1" dirty="0"/>
              <a:t>ferric </a:t>
            </a:r>
            <a:r>
              <a:rPr lang="en-US" b="1" dirty="0" err="1"/>
              <a:t>subsulfate</a:t>
            </a:r>
            <a:r>
              <a:rPr lang="en-US" b="1" dirty="0"/>
              <a:t> solution </a:t>
            </a:r>
            <a:r>
              <a:rPr lang="en-US" dirty="0"/>
              <a:t>(</a:t>
            </a:r>
            <a:r>
              <a:rPr lang="en-US" dirty="0" err="1"/>
              <a:t>Monsel's</a:t>
            </a:r>
            <a:r>
              <a:rPr lang="en-US" dirty="0"/>
              <a:t> solution) or </a:t>
            </a:r>
            <a:r>
              <a:rPr lang="en-US" b="1" dirty="0"/>
              <a:t>silver</a:t>
            </a:r>
            <a:r>
              <a:rPr lang="en-US" dirty="0"/>
              <a:t> </a:t>
            </a:r>
            <a:r>
              <a:rPr lang="en-US" b="1" dirty="0"/>
              <a:t>nitrate</a:t>
            </a:r>
            <a:r>
              <a:rPr lang="en-US" dirty="0"/>
              <a:t> sticks to </a:t>
            </a:r>
            <a:r>
              <a:rPr lang="en-US" b="1" dirty="0"/>
              <a:t>cauterize</a:t>
            </a:r>
            <a:r>
              <a:rPr lang="en-US" dirty="0"/>
              <a:t> the site.</a:t>
            </a:r>
          </a:p>
        </p:txBody>
      </p:sp>
    </p:spTree>
    <p:extLst>
      <p:ext uri="{BB962C8B-B14F-4D97-AF65-F5344CB8AC3E}">
        <p14:creationId xmlns:p14="http://schemas.microsoft.com/office/powerpoint/2010/main" xmlns="" val="141919346"/>
      </p:ext>
    </p:extLst>
  </p:cSld>
  <p:clrMapOvr>
    <a:masterClrMapping/>
  </p:clrMapOvr>
  <p:timing>
    <p:tnLst>
      <p:par>
        <p:cTn id="1" dur="indefinite" restart="never" nodeType="tmRoot"/>
      </p:par>
    </p:tnLst>
  </p:timing>
</p:sld>
</file>

<file path=ppt/slides/slide2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381000" y="1828800"/>
            <a:ext cx="8381999" cy="4082422"/>
          </a:xfrm>
        </p:spPr>
        <p:txBody>
          <a:bodyPr/>
          <a:lstStyle/>
          <a:p>
            <a:r>
              <a:rPr lang="en-US" dirty="0"/>
              <a:t>When using a suction device, do not let the sheath come outside of the external </a:t>
            </a:r>
            <a:r>
              <a:rPr lang="en-US" dirty="0" err="1"/>
              <a:t>os</a:t>
            </a:r>
            <a:r>
              <a:rPr lang="en-US" dirty="0"/>
              <a:t> or you will lose the negative pressure. </a:t>
            </a:r>
            <a:endParaRPr lang="en-US" dirty="0" smtClean="0"/>
          </a:p>
          <a:p>
            <a:endParaRPr lang="en-US" dirty="0" smtClean="0"/>
          </a:p>
          <a:p>
            <a:r>
              <a:rPr lang="en-US" dirty="0" smtClean="0"/>
              <a:t>If </a:t>
            </a:r>
            <a:r>
              <a:rPr lang="en-US" dirty="0"/>
              <a:t>you do, simply expel the contents of the sheath into the formalin container or onto a sterile </a:t>
            </a:r>
            <a:r>
              <a:rPr lang="en-US" dirty="0" err="1"/>
              <a:t>nonadhesive</a:t>
            </a:r>
            <a:r>
              <a:rPr lang="en-US" dirty="0"/>
              <a:t> bandage (</a:t>
            </a:r>
            <a:r>
              <a:rPr lang="en-US" dirty="0" err="1"/>
              <a:t>eg</a:t>
            </a:r>
            <a:r>
              <a:rPr lang="en-US" dirty="0"/>
              <a:t>, </a:t>
            </a:r>
            <a:r>
              <a:rPr lang="en-US" dirty="0" err="1"/>
              <a:t>Telfa</a:t>
            </a:r>
            <a:r>
              <a:rPr lang="en-US" dirty="0"/>
              <a:t>), taking care not to </a:t>
            </a:r>
            <a:r>
              <a:rPr lang="en-US" b="1" dirty="0"/>
              <a:t>contaminate</a:t>
            </a:r>
            <a:r>
              <a:rPr lang="en-US" dirty="0"/>
              <a:t> the device, and reinsert the sheath. Multiple passes are sometimes needed to assure specimen adequacy.</a:t>
            </a:r>
          </a:p>
        </p:txBody>
      </p:sp>
    </p:spTree>
    <p:extLst>
      <p:ext uri="{BB962C8B-B14F-4D97-AF65-F5344CB8AC3E}">
        <p14:creationId xmlns:p14="http://schemas.microsoft.com/office/powerpoint/2010/main" xmlns="" val="3401231938"/>
      </p:ext>
    </p:extLst>
  </p:cSld>
  <p:clrMapOvr>
    <a:masterClrMapping/>
  </p:clrMapOvr>
  <p:timing>
    <p:tnLst>
      <p:par>
        <p:cTn id="1" dur="indefinite" restart="never" nodeType="tmRoot"/>
      </p:par>
    </p:tnLst>
  </p:timing>
</p:sld>
</file>

<file path=ppt/slides/slide2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2800" b="1" dirty="0" smtClean="0">
                <a:solidFill>
                  <a:srgbClr val="FF0000"/>
                </a:solidFill>
              </a:rPr>
              <a:t>ENDOMETRIAL SUCTION DEVICES </a:t>
            </a:r>
            <a:endParaRPr lang="en-US" sz="2800" b="1" dirty="0">
              <a:solidFill>
                <a:srgbClr val="FF0000"/>
              </a:solidFill>
            </a:endParaRPr>
          </a:p>
        </p:txBody>
      </p:sp>
      <p:sp>
        <p:nvSpPr>
          <p:cNvPr id="3" name="Content Placeholder 2"/>
          <p:cNvSpPr>
            <a:spLocks noGrp="1"/>
          </p:cNvSpPr>
          <p:nvPr>
            <p:ph idx="1"/>
          </p:nvPr>
        </p:nvSpPr>
        <p:spPr>
          <a:xfrm>
            <a:off x="533400" y="2133600"/>
            <a:ext cx="8229599" cy="3777622"/>
          </a:xfrm>
        </p:spPr>
        <p:txBody>
          <a:bodyPr>
            <a:normAutofit/>
          </a:bodyPr>
          <a:lstStyle/>
          <a:p>
            <a:r>
              <a:rPr lang="en-US" dirty="0" smtClean="0"/>
              <a:t>Suction </a:t>
            </a:r>
            <a:r>
              <a:rPr lang="en-US" dirty="0"/>
              <a:t>devices for endometrial sampling consist of a plunger within a sheath. When the sheath is inserted into the uterus, the plunger is retracted, creating negative pressure that draws tissue into the sampling device. </a:t>
            </a:r>
            <a:endParaRPr lang="en-US" dirty="0" smtClean="0"/>
          </a:p>
          <a:p>
            <a:endParaRPr lang="en-US" dirty="0" smtClean="0"/>
          </a:p>
          <a:p>
            <a:r>
              <a:rPr lang="en-US" dirty="0" smtClean="0"/>
              <a:t>Most </a:t>
            </a:r>
            <a:r>
              <a:rPr lang="en-US" dirty="0"/>
              <a:t>suction sampling devices utilize low pressure. However, some devices use a canister or syringe at the proximal end to </a:t>
            </a:r>
            <a:r>
              <a:rPr lang="en-US" dirty="0" err="1"/>
              <a:t>createhigher</a:t>
            </a:r>
            <a:r>
              <a:rPr lang="en-US" dirty="0"/>
              <a:t> pressure, which removes a greater quantity of tissue</a:t>
            </a:r>
          </a:p>
        </p:txBody>
      </p:sp>
    </p:spTree>
    <p:extLst>
      <p:ext uri="{BB962C8B-B14F-4D97-AF65-F5344CB8AC3E}">
        <p14:creationId xmlns:p14="http://schemas.microsoft.com/office/powerpoint/2010/main" xmlns="" val="1142442354"/>
      </p:ext>
    </p:extLst>
  </p:cSld>
  <p:clrMapOvr>
    <a:masterClrMapping/>
  </p:clrMapOvr>
  <p:timing>
    <p:tnLst>
      <p:par>
        <p:cTn id="1" dur="indefinite" restart="never" nodeType="tmRoot"/>
      </p:par>
    </p:tnLst>
  </p:timing>
</p:sld>
</file>

<file path=ppt/slides/slide2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dirty="0">
                <a:solidFill>
                  <a:srgbClr val="FF0000"/>
                </a:solidFill>
              </a:rPr>
              <a:t>Low-pressure devices</a:t>
            </a:r>
          </a:p>
        </p:txBody>
      </p:sp>
      <p:sp>
        <p:nvSpPr>
          <p:cNvPr id="3" name="Content Placeholder 2"/>
          <p:cNvSpPr>
            <a:spLocks noGrp="1"/>
          </p:cNvSpPr>
          <p:nvPr>
            <p:ph idx="1"/>
          </p:nvPr>
        </p:nvSpPr>
        <p:spPr>
          <a:xfrm>
            <a:off x="838201" y="1676400"/>
            <a:ext cx="7696200" cy="4234822"/>
          </a:xfrm>
        </p:spPr>
        <p:txBody>
          <a:bodyPr>
            <a:normAutofit/>
          </a:bodyPr>
          <a:lstStyle/>
          <a:p>
            <a:pPr marL="0" indent="0"/>
            <a:r>
              <a:rPr lang="en-US" dirty="0"/>
              <a:t>— Low-pressure endometrial suction devices (</a:t>
            </a:r>
            <a:r>
              <a:rPr lang="en-US" dirty="0" err="1"/>
              <a:t>eg</a:t>
            </a:r>
            <a:r>
              <a:rPr lang="en-US" dirty="0"/>
              <a:t>, </a:t>
            </a:r>
            <a:r>
              <a:rPr lang="en-US" b="1" dirty="0" err="1"/>
              <a:t>Pipelle</a:t>
            </a:r>
            <a:r>
              <a:rPr lang="en-US" dirty="0"/>
              <a:t>, </a:t>
            </a:r>
            <a:r>
              <a:rPr lang="en-US" b="1" dirty="0" err="1"/>
              <a:t>Endocell</a:t>
            </a:r>
            <a:r>
              <a:rPr lang="en-US" dirty="0"/>
              <a:t>) are the most popular method for sampling the endometrial lining. They are typically constructed of </a:t>
            </a:r>
            <a:r>
              <a:rPr lang="en-US" dirty="0" smtClean="0"/>
              <a:t>flexible </a:t>
            </a:r>
            <a:r>
              <a:rPr lang="en-US" i="1" dirty="0"/>
              <a:t>polypropylene</a:t>
            </a:r>
            <a:r>
              <a:rPr lang="en-US" dirty="0"/>
              <a:t> with an outer sheath that is approximately In a typical procedure</a:t>
            </a:r>
            <a:r>
              <a:rPr lang="en-US" b="1" dirty="0"/>
              <a:t>, 5 to 15 percent </a:t>
            </a:r>
            <a:r>
              <a:rPr lang="en-US" dirty="0"/>
              <a:t>of the endometrial surface area is sampled </a:t>
            </a:r>
            <a:r>
              <a:rPr lang="en-US" dirty="0" smtClean="0"/>
              <a:t>.</a:t>
            </a:r>
          </a:p>
          <a:p>
            <a:pPr marL="0" indent="0"/>
            <a:endParaRPr lang="en-US" dirty="0" smtClean="0"/>
          </a:p>
          <a:p>
            <a:pPr marL="0" indent="0"/>
            <a:r>
              <a:rPr lang="en-US" dirty="0" smtClean="0"/>
              <a:t> </a:t>
            </a:r>
            <a:r>
              <a:rPr lang="en-US" b="1" dirty="0"/>
              <a:t>Failure</a:t>
            </a:r>
            <a:r>
              <a:rPr lang="en-US" dirty="0"/>
              <a:t> to obtain tissue occurs in approximately </a:t>
            </a:r>
            <a:r>
              <a:rPr lang="en-US" b="1" dirty="0"/>
              <a:t>0 to 8 percent </a:t>
            </a:r>
            <a:r>
              <a:rPr lang="en-US" dirty="0"/>
              <a:t>of </a:t>
            </a:r>
            <a:r>
              <a:rPr lang="en-US" dirty="0" smtClean="0"/>
              <a:t>  low-pressure </a:t>
            </a:r>
            <a:r>
              <a:rPr lang="en-US" dirty="0"/>
              <a:t>endometrial suction device procedures </a:t>
            </a:r>
            <a:r>
              <a:rPr lang="en-US" dirty="0" smtClean="0"/>
              <a:t>.</a:t>
            </a:r>
            <a:endParaRPr lang="en-US" dirty="0"/>
          </a:p>
        </p:txBody>
      </p:sp>
    </p:spTree>
    <p:extLst>
      <p:ext uri="{BB962C8B-B14F-4D97-AF65-F5344CB8AC3E}">
        <p14:creationId xmlns:p14="http://schemas.microsoft.com/office/powerpoint/2010/main" xmlns="" val="3033598002"/>
      </p:ext>
    </p:extLst>
  </p:cSld>
  <p:clrMapOvr>
    <a:masterClrMapping/>
  </p:clrMapOvr>
  <p:timing>
    <p:tnLst>
      <p:par>
        <p:cTn id="1" dur="indefinite" restart="never" nodeType="tmRoot"/>
      </p:par>
    </p:tnLst>
  </p:timing>
</p:sld>
</file>

<file path=ppt/slides/slide2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442690"/>
          </a:xfrm>
        </p:spPr>
        <p:txBody>
          <a:bodyPr>
            <a:normAutofit fontScale="90000"/>
          </a:bodyPr>
          <a:lstStyle/>
          <a:p>
            <a:endParaRPr lang="en-US" dirty="0"/>
          </a:p>
        </p:txBody>
      </p:sp>
      <p:sp>
        <p:nvSpPr>
          <p:cNvPr id="3" name="Content Placeholder 2"/>
          <p:cNvSpPr>
            <a:spLocks noGrp="1"/>
          </p:cNvSpPr>
          <p:nvPr>
            <p:ph idx="1"/>
          </p:nvPr>
        </p:nvSpPr>
        <p:spPr>
          <a:xfrm>
            <a:off x="609600" y="1295400"/>
            <a:ext cx="8153400" cy="4615822"/>
          </a:xfrm>
        </p:spPr>
        <p:txBody>
          <a:bodyPr>
            <a:normAutofit/>
          </a:bodyPr>
          <a:lstStyle/>
          <a:p>
            <a:r>
              <a:rPr lang="en-US" dirty="0"/>
              <a:t>One approach to improving the tissue adequacy rate is by using a technique that combines a </a:t>
            </a:r>
            <a:r>
              <a:rPr lang="en-US" b="1" dirty="0"/>
              <a:t>corkscrew twisting motion </a:t>
            </a:r>
            <a:r>
              <a:rPr lang="en-US" dirty="0"/>
              <a:t>and uterine curettage. When using this method, the device is inserted to the fundus and then withdrawn to the lower uterine segment, alternating between a corkscrew twisting motion and the motion usually used to curette the endometrium during a dilation and curettage</a:t>
            </a:r>
            <a:r>
              <a:rPr lang="en-US" dirty="0" smtClean="0"/>
              <a:t>.</a:t>
            </a:r>
          </a:p>
          <a:p>
            <a:pPr>
              <a:buNone/>
            </a:pPr>
            <a:endParaRPr lang="en-US" dirty="0" smtClean="0"/>
          </a:p>
          <a:p>
            <a:r>
              <a:rPr lang="en-US" dirty="0" smtClean="0"/>
              <a:t> </a:t>
            </a:r>
            <a:r>
              <a:rPr lang="en-US" dirty="0"/>
              <a:t>Data are limited on the relative </a:t>
            </a:r>
            <a:r>
              <a:rPr lang="en-US" dirty="0" smtClean="0"/>
              <a:t>efficacy </a:t>
            </a:r>
            <a:r>
              <a:rPr lang="en-US" dirty="0"/>
              <a:t>of the combined approach. In a retrospective chart review with uniform pathology evaluation, use of a corkscrew twisting motion and uterine curettage yielded adequate tissue in </a:t>
            </a:r>
            <a:r>
              <a:rPr lang="en-US" b="1" dirty="0"/>
              <a:t>95 percent</a:t>
            </a:r>
            <a:r>
              <a:rPr lang="en-US" dirty="0"/>
              <a:t> of cases, which was higher than the </a:t>
            </a:r>
            <a:r>
              <a:rPr lang="en-US" i="1" dirty="0"/>
              <a:t>77 percent success rate with a corkscrew technique </a:t>
            </a:r>
            <a:r>
              <a:rPr lang="en-US" i="1" dirty="0" smtClean="0"/>
              <a:t>alone.</a:t>
            </a:r>
            <a:endParaRPr lang="en-US" i="1" dirty="0"/>
          </a:p>
        </p:txBody>
      </p:sp>
    </p:spTree>
    <p:extLst>
      <p:ext uri="{BB962C8B-B14F-4D97-AF65-F5344CB8AC3E}">
        <p14:creationId xmlns:p14="http://schemas.microsoft.com/office/powerpoint/2010/main" xmlns="" val="2869523145"/>
      </p:ext>
    </p:extLst>
  </p:cSld>
  <p:clrMapOvr>
    <a:masterClrMapping/>
  </p:clrMapOvr>
  <p:timing>
    <p:tnLst>
      <p:par>
        <p:cTn id="1" dur="indefinite" restart="never" nodeType="tmRoot"/>
      </p:par>
    </p:tnLst>
  </p:timing>
</p:sld>
</file>

<file path=ppt/slides/slide2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381000"/>
            <a:ext cx="6934200" cy="990600"/>
          </a:xfrm>
        </p:spPr>
        <p:txBody>
          <a:bodyPr>
            <a:normAutofit/>
          </a:bodyPr>
          <a:lstStyle/>
          <a:p>
            <a:r>
              <a:rPr lang="en-US" sz="3200" b="1" dirty="0">
                <a:solidFill>
                  <a:srgbClr val="FF0000"/>
                </a:solidFill>
              </a:rPr>
              <a:t>Higher-pressure devices</a:t>
            </a:r>
          </a:p>
        </p:txBody>
      </p:sp>
      <p:sp>
        <p:nvSpPr>
          <p:cNvPr id="3" name="Content Placeholder 2"/>
          <p:cNvSpPr>
            <a:spLocks noGrp="1"/>
          </p:cNvSpPr>
          <p:nvPr>
            <p:ph idx="1"/>
          </p:nvPr>
        </p:nvSpPr>
        <p:spPr>
          <a:xfrm>
            <a:off x="762000" y="1600200"/>
            <a:ext cx="7772401" cy="4311022"/>
          </a:xfrm>
        </p:spPr>
        <p:txBody>
          <a:bodyPr>
            <a:normAutofit/>
          </a:bodyPr>
          <a:lstStyle/>
          <a:p>
            <a:r>
              <a:rPr lang="en-US" dirty="0"/>
              <a:t>Higher-pressure devices (</a:t>
            </a:r>
            <a:r>
              <a:rPr lang="en-US" dirty="0" err="1"/>
              <a:t>eg</a:t>
            </a:r>
            <a:r>
              <a:rPr lang="en-US" dirty="0"/>
              <a:t>, </a:t>
            </a:r>
            <a:r>
              <a:rPr lang="en-US" b="1" dirty="0" err="1"/>
              <a:t>Vabra</a:t>
            </a:r>
            <a:r>
              <a:rPr lang="en-US" b="1" dirty="0"/>
              <a:t> aspirator</a:t>
            </a:r>
            <a:r>
              <a:rPr lang="en-US" dirty="0"/>
              <a:t>, </a:t>
            </a:r>
            <a:r>
              <a:rPr lang="en-US" b="1" dirty="0"/>
              <a:t>Karman cannula</a:t>
            </a:r>
            <a:r>
              <a:rPr lang="en-US" dirty="0"/>
              <a:t>) are used less frequently than low-pressure devices because they are </a:t>
            </a:r>
            <a:r>
              <a:rPr lang="en-US" i="1" dirty="0"/>
              <a:t>less comfortable </a:t>
            </a:r>
            <a:r>
              <a:rPr lang="en-US" dirty="0"/>
              <a:t>for the patient. They are also </a:t>
            </a:r>
            <a:r>
              <a:rPr lang="en-US" i="1" dirty="0"/>
              <a:t>less </a:t>
            </a:r>
            <a:r>
              <a:rPr lang="en-US" i="1" dirty="0" smtClean="0"/>
              <a:t>flexible</a:t>
            </a:r>
            <a:r>
              <a:rPr lang="en-US" dirty="0"/>
              <a:t>, and typically require </a:t>
            </a:r>
            <a:r>
              <a:rPr lang="en-US" i="1" dirty="0"/>
              <a:t>use of a </a:t>
            </a:r>
            <a:r>
              <a:rPr lang="en-US" i="1" dirty="0" err="1"/>
              <a:t>tenaculum</a:t>
            </a:r>
            <a:r>
              <a:rPr lang="en-US" dirty="0"/>
              <a:t>, </a:t>
            </a:r>
            <a:r>
              <a:rPr lang="en-US" i="1" dirty="0"/>
              <a:t>cervical dilation, and a </a:t>
            </a:r>
            <a:r>
              <a:rPr lang="en-US" i="1" dirty="0" err="1"/>
              <a:t>paracervical</a:t>
            </a:r>
            <a:r>
              <a:rPr lang="en-US" i="1" dirty="0"/>
              <a:t> block </a:t>
            </a:r>
            <a:r>
              <a:rPr lang="en-US" dirty="0" smtClean="0"/>
              <a:t>. </a:t>
            </a:r>
          </a:p>
          <a:p>
            <a:r>
              <a:rPr lang="en-US" dirty="0" smtClean="0"/>
              <a:t>An </a:t>
            </a:r>
            <a:r>
              <a:rPr lang="en-US" dirty="0"/>
              <a:t>advantage of the </a:t>
            </a:r>
            <a:r>
              <a:rPr lang="en-US" dirty="0" err="1"/>
              <a:t>Vabra</a:t>
            </a:r>
            <a:r>
              <a:rPr lang="en-US" dirty="0"/>
              <a:t> and Karman systems is that they yield a large tissue sample, comparable to dilation and curettage. </a:t>
            </a:r>
            <a:endParaRPr lang="en-US" dirty="0" smtClean="0"/>
          </a:p>
          <a:p>
            <a:r>
              <a:rPr lang="en-US" dirty="0" smtClean="0"/>
              <a:t>These </a:t>
            </a:r>
            <a:r>
              <a:rPr lang="en-US" dirty="0"/>
              <a:t>devices are particularly useful in women with </a:t>
            </a:r>
            <a:r>
              <a:rPr lang="en-US" i="1" dirty="0"/>
              <a:t>moderate</a:t>
            </a:r>
            <a:r>
              <a:rPr lang="en-US" dirty="0"/>
              <a:t> </a:t>
            </a:r>
            <a:r>
              <a:rPr lang="en-US" i="1" dirty="0"/>
              <a:t>bleeding</a:t>
            </a:r>
            <a:r>
              <a:rPr lang="en-US" dirty="0"/>
              <a:t>, since, in our experience, they can circumvent the intrauterine clots and reach the endometrial surface more reliably than low-pressure devices</a:t>
            </a:r>
          </a:p>
        </p:txBody>
      </p:sp>
    </p:spTree>
    <p:extLst>
      <p:ext uri="{BB962C8B-B14F-4D97-AF65-F5344CB8AC3E}">
        <p14:creationId xmlns:p14="http://schemas.microsoft.com/office/powerpoint/2010/main" xmlns="" val="648335009"/>
      </p:ext>
    </p:extLst>
  </p:cSld>
  <p:clrMapOvr>
    <a:masterClrMapping/>
  </p:clrMapOvr>
  <p:timing>
    <p:tnLst>
      <p:par>
        <p:cTn id="1" dur="indefinite" restart="never" nodeType="tmRoot"/>
      </p:par>
    </p:tnLst>
  </p:timing>
</p:sld>
</file>

<file path=ppt/slides/slide2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3314" name="Picture 2" descr="F:\1\gr1_lrg.jpg"/>
          <p:cNvPicPr>
            <a:picLocks noChangeAspect="1" noChangeArrowheads="1"/>
          </p:cNvPicPr>
          <p:nvPr/>
        </p:nvPicPr>
        <p:blipFill>
          <a:blip r:embed="rId2" cstate="print"/>
          <a:srcRect/>
          <a:stretch>
            <a:fillRect/>
          </a:stretch>
        </p:blipFill>
        <p:spPr bwMode="auto">
          <a:xfrm>
            <a:off x="1524000" y="457200"/>
            <a:ext cx="7010400" cy="6019799"/>
          </a:xfrm>
          <a:prstGeom prst="rect">
            <a:avLst/>
          </a:prstGeom>
          <a:noFill/>
        </p:spPr>
      </p:pic>
    </p:spTree>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2291" name="Picture 3" descr="F:\1\approach-to-endometrial-biopsy-7-638 (1).jpg"/>
          <p:cNvPicPr>
            <a:picLocks noChangeAspect="1" noChangeArrowheads="1"/>
          </p:cNvPicPr>
          <p:nvPr/>
        </p:nvPicPr>
        <p:blipFill>
          <a:blip r:embed="rId2"/>
          <a:srcRect/>
          <a:stretch>
            <a:fillRect/>
          </a:stretch>
        </p:blipFill>
        <p:spPr bwMode="auto">
          <a:xfrm>
            <a:off x="1752600" y="533400"/>
            <a:ext cx="6781800" cy="5410200"/>
          </a:xfrm>
          <a:prstGeom prst="rect">
            <a:avLst/>
          </a:prstGeom>
          <a:noFill/>
        </p:spPr>
      </p:pic>
    </p:spTree>
  </p:cSld>
  <p:clrMapOvr>
    <a:masterClrMapping/>
  </p:clrMapOvr>
  <p:timing>
    <p:tnLst>
      <p:par>
        <p:cTn id="1" dur="indefinite" restart="never" nodeType="tmRoot"/>
      </p:par>
    </p:tnLst>
  </p:timing>
</p:sld>
</file>

<file path=ppt/slides/slide3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442690"/>
          </a:xfrm>
        </p:spPr>
        <p:txBody>
          <a:bodyPr>
            <a:normAutofit fontScale="90000"/>
          </a:bodyPr>
          <a:lstStyle/>
          <a:p>
            <a:endParaRPr lang="en-US" dirty="0"/>
          </a:p>
        </p:txBody>
      </p:sp>
      <p:sp>
        <p:nvSpPr>
          <p:cNvPr id="3" name="Content Placeholder 2"/>
          <p:cNvSpPr>
            <a:spLocks noGrp="1"/>
          </p:cNvSpPr>
          <p:nvPr>
            <p:ph idx="1"/>
          </p:nvPr>
        </p:nvSpPr>
        <p:spPr>
          <a:xfrm>
            <a:off x="762001" y="1676400"/>
            <a:ext cx="7772400" cy="4234822"/>
          </a:xfrm>
        </p:spPr>
        <p:txBody>
          <a:bodyPr>
            <a:normAutofit/>
          </a:bodyPr>
          <a:lstStyle/>
          <a:p>
            <a:pPr>
              <a:buNone/>
            </a:pPr>
            <a:r>
              <a:rPr lang="en-US" b="1" dirty="0" err="1">
                <a:solidFill>
                  <a:srgbClr val="FF0000"/>
                </a:solidFill>
              </a:rPr>
              <a:t>Vabra</a:t>
            </a:r>
            <a:r>
              <a:rPr lang="en-US" dirty="0"/>
              <a:t> – The </a:t>
            </a:r>
            <a:r>
              <a:rPr lang="en-US" dirty="0" err="1"/>
              <a:t>Vabra</a:t>
            </a:r>
            <a:r>
              <a:rPr lang="en-US" dirty="0"/>
              <a:t> aspirator is available as a </a:t>
            </a:r>
            <a:r>
              <a:rPr lang="en-US" b="1" dirty="0"/>
              <a:t>4 mm </a:t>
            </a:r>
            <a:r>
              <a:rPr lang="en-US" dirty="0"/>
              <a:t>disposable plastic or a </a:t>
            </a:r>
            <a:r>
              <a:rPr lang="en-US" i="1" dirty="0"/>
              <a:t>2 or 3 mm stainless steel device </a:t>
            </a:r>
            <a:r>
              <a:rPr lang="en-US" dirty="0" smtClean="0"/>
              <a:t>. </a:t>
            </a:r>
            <a:r>
              <a:rPr lang="en-US" dirty="0"/>
              <a:t>Suction is initiated via an external vacuum pump, which can be noisy. The tissue sample is retrieved from a tissue trap and placed in formalin. </a:t>
            </a:r>
            <a:endParaRPr lang="en-US" dirty="0" smtClean="0"/>
          </a:p>
          <a:p>
            <a:pPr>
              <a:buNone/>
            </a:pPr>
            <a:endParaRPr lang="en-US" dirty="0" smtClean="0"/>
          </a:p>
          <a:p>
            <a:pPr>
              <a:buNone/>
            </a:pPr>
            <a:r>
              <a:rPr lang="en-US" dirty="0" smtClean="0"/>
              <a:t>●</a:t>
            </a:r>
            <a:r>
              <a:rPr lang="en-US" b="1" dirty="0" smtClean="0">
                <a:solidFill>
                  <a:srgbClr val="FF0000"/>
                </a:solidFill>
              </a:rPr>
              <a:t> </a:t>
            </a:r>
            <a:r>
              <a:rPr lang="en-US" b="1" dirty="0">
                <a:solidFill>
                  <a:srgbClr val="FF0000"/>
                </a:solidFill>
              </a:rPr>
              <a:t>Karman </a:t>
            </a:r>
            <a:r>
              <a:rPr lang="en-US" dirty="0"/>
              <a:t>– The Karman cannula comes in diameters of </a:t>
            </a:r>
            <a:r>
              <a:rPr lang="en-US" b="1" dirty="0"/>
              <a:t>4 to 6 mm </a:t>
            </a:r>
            <a:r>
              <a:rPr lang="en-US" dirty="0"/>
              <a:t>and is made of </a:t>
            </a:r>
            <a:r>
              <a:rPr lang="en-US" dirty="0" smtClean="0"/>
              <a:t>flexible </a:t>
            </a:r>
            <a:r>
              <a:rPr lang="en-US" dirty="0"/>
              <a:t>plastic with </a:t>
            </a:r>
            <a:r>
              <a:rPr lang="en-US" b="1" dirty="0"/>
              <a:t>two</a:t>
            </a:r>
            <a:r>
              <a:rPr lang="en-US" dirty="0"/>
              <a:t> ports at the distal end </a:t>
            </a:r>
            <a:r>
              <a:rPr lang="en-US" dirty="0" smtClean="0"/>
              <a:t>. </a:t>
            </a:r>
            <a:r>
              <a:rPr lang="en-US" dirty="0"/>
              <a:t>Suction is provided by a reusable syringe connected to the disposable cannula. An external vacuum pump can also be used.</a:t>
            </a:r>
          </a:p>
        </p:txBody>
      </p:sp>
    </p:spTree>
    <p:extLst>
      <p:ext uri="{BB962C8B-B14F-4D97-AF65-F5344CB8AC3E}">
        <p14:creationId xmlns:p14="http://schemas.microsoft.com/office/powerpoint/2010/main" xmlns="" val="1557529207"/>
      </p:ext>
    </p:extLst>
  </p:cSld>
  <p:clrMapOvr>
    <a:masterClrMapping/>
  </p:clrMapOvr>
  <p:timing>
    <p:tnLst>
      <p:par>
        <p:cTn id="1" dur="indefinite" restart="never" nodeType="tmRoot"/>
      </p:par>
    </p:tnLst>
  </p:timing>
</p:sld>
</file>

<file path=ppt/slides/slide3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p:txBody>
          <a:bodyPr/>
          <a:lstStyle/>
          <a:p>
            <a:endParaRPr lang="en-US"/>
          </a:p>
        </p:txBody>
      </p:sp>
      <p:pic>
        <p:nvPicPr>
          <p:cNvPr id="17410" name="Picture 2" descr="F:\1\PipelleandVabrainstrumen.jpg"/>
          <p:cNvPicPr>
            <a:picLocks noChangeAspect="1" noChangeArrowheads="1"/>
          </p:cNvPicPr>
          <p:nvPr/>
        </p:nvPicPr>
        <p:blipFill>
          <a:blip r:embed="rId2"/>
          <a:srcRect/>
          <a:stretch>
            <a:fillRect/>
          </a:stretch>
        </p:blipFill>
        <p:spPr bwMode="auto">
          <a:xfrm>
            <a:off x="1905000" y="457200"/>
            <a:ext cx="6629400" cy="5486400"/>
          </a:xfrm>
          <a:prstGeom prst="rect">
            <a:avLst/>
          </a:prstGeom>
          <a:noFill/>
        </p:spPr>
      </p:pic>
    </p:spTree>
  </p:cSld>
  <p:clrMapOvr>
    <a:masterClrMapping/>
  </p:clrMapOvr>
  <p:timing>
    <p:tnLst>
      <p:par>
        <p:cTn id="1" dur="indefinite" restart="never" nodeType="tmRoot"/>
      </p:par>
    </p:tnLst>
  </p:timing>
</p:sld>
</file>

<file path=ppt/slides/slide3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00201" y="624110"/>
            <a:ext cx="6934200" cy="899890"/>
          </a:xfrm>
        </p:spPr>
        <p:txBody>
          <a:bodyPr>
            <a:normAutofit/>
          </a:bodyPr>
          <a:lstStyle/>
          <a:p>
            <a:r>
              <a:rPr lang="en-US" sz="3200" b="1" dirty="0">
                <a:solidFill>
                  <a:srgbClr val="FF0000"/>
                </a:solidFill>
              </a:rPr>
              <a:t>ENDOMETRIAL BRUSH</a:t>
            </a:r>
          </a:p>
        </p:txBody>
      </p:sp>
      <p:sp>
        <p:nvSpPr>
          <p:cNvPr id="3" name="Content Placeholder 2"/>
          <p:cNvSpPr>
            <a:spLocks noGrp="1"/>
          </p:cNvSpPr>
          <p:nvPr>
            <p:ph idx="1"/>
          </p:nvPr>
        </p:nvSpPr>
        <p:spPr>
          <a:xfrm>
            <a:off x="762000" y="1676400"/>
            <a:ext cx="7848600" cy="3777622"/>
          </a:xfrm>
        </p:spPr>
        <p:txBody>
          <a:bodyPr>
            <a:normAutofit fontScale="92500" lnSpcReduction="10000"/>
          </a:bodyPr>
          <a:lstStyle/>
          <a:p>
            <a:r>
              <a:rPr lang="en-US" dirty="0"/>
              <a:t>The endometrial brush (</a:t>
            </a:r>
            <a:r>
              <a:rPr lang="en-US" dirty="0" err="1"/>
              <a:t>eg</a:t>
            </a:r>
            <a:r>
              <a:rPr lang="en-US" dirty="0"/>
              <a:t>, </a:t>
            </a:r>
            <a:r>
              <a:rPr lang="en-US" b="1" dirty="0"/>
              <a:t>Tao Brush</a:t>
            </a:r>
            <a:r>
              <a:rPr lang="en-US" dirty="0"/>
              <a:t>) is a disposable device with a brush at the distal end, similar to the brush commonly used for </a:t>
            </a:r>
            <a:r>
              <a:rPr lang="en-US" dirty="0" err="1"/>
              <a:t>endocervical</a:t>
            </a:r>
            <a:r>
              <a:rPr lang="en-US" dirty="0"/>
              <a:t> sampling. Several observational studies have compared endometrial sampling results from the endometrial brush with those of an endometrial suction sampling device </a:t>
            </a:r>
            <a:r>
              <a:rPr lang="en-US" dirty="0" smtClean="0"/>
              <a:t>. </a:t>
            </a:r>
          </a:p>
          <a:p>
            <a:r>
              <a:rPr lang="en-US" dirty="0" smtClean="0"/>
              <a:t>In </a:t>
            </a:r>
            <a:r>
              <a:rPr lang="en-US" dirty="0"/>
              <a:t>a larger study, </a:t>
            </a:r>
            <a:r>
              <a:rPr lang="en-US" b="1" dirty="0"/>
              <a:t>526 </a:t>
            </a:r>
            <a:r>
              <a:rPr lang="en-US" dirty="0"/>
              <a:t>pre- and postmenopausal women were evaluated using both the Tao Brush and the </a:t>
            </a:r>
            <a:r>
              <a:rPr lang="en-US" dirty="0" err="1"/>
              <a:t>Pipelle</a:t>
            </a:r>
            <a:r>
              <a:rPr lang="en-US" dirty="0"/>
              <a:t> </a:t>
            </a:r>
            <a:r>
              <a:rPr lang="en-US" dirty="0" smtClean="0"/>
              <a:t>. </a:t>
            </a:r>
            <a:r>
              <a:rPr lang="en-US" dirty="0"/>
              <a:t>In the postmenopausal women, endometrial sampling with the brush resulted in a </a:t>
            </a:r>
            <a:r>
              <a:rPr lang="en-US" dirty="0" err="1" smtClean="0"/>
              <a:t>signifficantly</a:t>
            </a:r>
            <a:r>
              <a:rPr lang="en-US" dirty="0" smtClean="0"/>
              <a:t> </a:t>
            </a:r>
            <a:r>
              <a:rPr lang="en-US" dirty="0"/>
              <a:t>higher proportion of adequate endometrial samples compared with the suction device, whether the techniques were performed with (</a:t>
            </a:r>
            <a:r>
              <a:rPr lang="en-US" b="1" dirty="0"/>
              <a:t>83 versus 50 percent</a:t>
            </a:r>
            <a:r>
              <a:rPr lang="en-US" dirty="0"/>
              <a:t>) or without (</a:t>
            </a:r>
            <a:r>
              <a:rPr lang="en-US" b="1" dirty="0"/>
              <a:t>61 versus 36 percent</a:t>
            </a:r>
            <a:r>
              <a:rPr lang="en-US" dirty="0"/>
              <a:t>) the assistance of hysteroscopy. In premenopausal women, no </a:t>
            </a:r>
            <a:r>
              <a:rPr lang="en-US" dirty="0" smtClean="0"/>
              <a:t>differences </a:t>
            </a:r>
            <a:r>
              <a:rPr lang="en-US" dirty="0"/>
              <a:t>were found between the two techniques in regard to adequacy of sampling</a:t>
            </a:r>
          </a:p>
        </p:txBody>
      </p:sp>
    </p:spTree>
    <p:extLst>
      <p:ext uri="{BB962C8B-B14F-4D97-AF65-F5344CB8AC3E}">
        <p14:creationId xmlns:p14="http://schemas.microsoft.com/office/powerpoint/2010/main" xmlns="" val="1783051205"/>
      </p:ext>
    </p:extLst>
  </p:cSld>
  <p:clrMapOvr>
    <a:masterClrMapping/>
  </p:clrMapOvr>
  <p:timing>
    <p:tnLst>
      <p:par>
        <p:cTn id="1" dur="indefinite" restart="never" nodeType="tmRoot"/>
      </p:par>
    </p:tnLst>
  </p:timing>
</p:sld>
</file>

<file path=ppt/slides/slide3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1" y="2133600"/>
            <a:ext cx="7772400" cy="3777622"/>
          </a:xfrm>
        </p:spPr>
        <p:txBody>
          <a:bodyPr/>
          <a:lstStyle/>
          <a:p>
            <a:r>
              <a:rPr lang="en-US" dirty="0"/>
              <a:t>Another approach is to use the brush and suction device sequentially during the same procedure. In one study of </a:t>
            </a:r>
            <a:r>
              <a:rPr lang="en-US" b="1" dirty="0"/>
              <a:t>101</a:t>
            </a:r>
            <a:r>
              <a:rPr lang="en-US" dirty="0"/>
              <a:t> women, combined use had a sensitivity and </a:t>
            </a:r>
            <a:r>
              <a:rPr lang="en-US" dirty="0" err="1" smtClean="0"/>
              <a:t>specifficity</a:t>
            </a:r>
            <a:r>
              <a:rPr lang="en-US" dirty="0" smtClean="0"/>
              <a:t> </a:t>
            </a:r>
            <a:r>
              <a:rPr lang="en-US" dirty="0"/>
              <a:t>of 100 percent for diagnosis of endometrial hyperplasia or </a:t>
            </a:r>
            <a:r>
              <a:rPr lang="en-US" dirty="0" smtClean="0"/>
              <a:t>cancer .</a:t>
            </a:r>
            <a:endParaRPr lang="en-US" dirty="0"/>
          </a:p>
        </p:txBody>
      </p:sp>
    </p:spTree>
    <p:extLst>
      <p:ext uri="{BB962C8B-B14F-4D97-AF65-F5344CB8AC3E}">
        <p14:creationId xmlns:p14="http://schemas.microsoft.com/office/powerpoint/2010/main" xmlns="" val="880795068"/>
      </p:ext>
    </p:extLst>
  </p:cSld>
  <p:clrMapOvr>
    <a:masterClrMapping/>
  </p:clrMapOvr>
  <p:timing>
    <p:tnLst>
      <p:par>
        <p:cTn id="1" dur="indefinite" restart="never" nodeType="tmRoot"/>
      </p:par>
    </p:tnLst>
  </p:timing>
</p:sld>
</file>

<file path=ppt/slides/slide3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624110"/>
            <a:ext cx="7086600" cy="899890"/>
          </a:xfrm>
        </p:spPr>
        <p:txBody>
          <a:bodyPr>
            <a:normAutofit/>
          </a:bodyPr>
          <a:lstStyle/>
          <a:p>
            <a:r>
              <a:rPr lang="en-US" sz="3200" b="1" dirty="0">
                <a:solidFill>
                  <a:srgbClr val="FF0000"/>
                </a:solidFill>
              </a:rPr>
              <a:t>SIDE EFFECTS AND COMPLICATIONS</a:t>
            </a:r>
          </a:p>
        </p:txBody>
      </p:sp>
      <p:sp>
        <p:nvSpPr>
          <p:cNvPr id="3" name="Content Placeholder 2"/>
          <p:cNvSpPr>
            <a:spLocks noGrp="1"/>
          </p:cNvSpPr>
          <p:nvPr>
            <p:ph idx="1"/>
          </p:nvPr>
        </p:nvSpPr>
        <p:spPr>
          <a:xfrm>
            <a:off x="914401" y="1752600"/>
            <a:ext cx="7620000" cy="4158622"/>
          </a:xfrm>
        </p:spPr>
        <p:txBody>
          <a:bodyPr>
            <a:normAutofit/>
          </a:bodyPr>
          <a:lstStyle/>
          <a:p>
            <a:r>
              <a:rPr lang="en-US" dirty="0"/>
              <a:t>The most common </a:t>
            </a:r>
            <a:r>
              <a:rPr lang="en-US" b="1" dirty="0">
                <a:solidFill>
                  <a:srgbClr val="FF0000"/>
                </a:solidFill>
              </a:rPr>
              <a:t>side </a:t>
            </a:r>
            <a:r>
              <a:rPr lang="en-US" b="1" dirty="0" smtClean="0">
                <a:solidFill>
                  <a:srgbClr val="FF0000"/>
                </a:solidFill>
              </a:rPr>
              <a:t>effect </a:t>
            </a:r>
            <a:r>
              <a:rPr lang="en-US" dirty="0"/>
              <a:t>of endometrial sampling is cramping, which subsides rapidly after the procedure is completed. </a:t>
            </a:r>
            <a:r>
              <a:rPr lang="en-US" b="1" dirty="0"/>
              <a:t>Cramping</a:t>
            </a:r>
            <a:r>
              <a:rPr lang="en-US" dirty="0"/>
              <a:t> tends to be more severe with the higher-pressure suction devices than low-pressure devices because the former is more rigid, the suction is greater, and larger samples are removed. Many women will experience </a:t>
            </a:r>
            <a:r>
              <a:rPr lang="en-US" b="1" dirty="0"/>
              <a:t>light vaginal bleeding or spotting </a:t>
            </a:r>
            <a:r>
              <a:rPr lang="en-US" dirty="0"/>
              <a:t>for several days following the procedure. </a:t>
            </a:r>
            <a:r>
              <a:rPr lang="en-US" b="1" dirty="0"/>
              <a:t>Vasovagal reactions </a:t>
            </a:r>
            <a:r>
              <a:rPr lang="en-US" dirty="0"/>
              <a:t>are not uncommon during endometrial sampling. Such reactions can generally be prevented by allowing the patient to </a:t>
            </a:r>
            <a:r>
              <a:rPr lang="en-US" i="1" dirty="0"/>
              <a:t>eat and drink </a:t>
            </a:r>
            <a:r>
              <a:rPr lang="en-US" dirty="0"/>
              <a:t>before the procedure and by minimizing pain through use of analgesics and, if necessary, local anesthesia. The risk of uterine perforation is approximately 1 to 2 per 1000 procedures</a:t>
            </a:r>
          </a:p>
        </p:txBody>
      </p:sp>
    </p:spTree>
    <p:extLst>
      <p:ext uri="{BB962C8B-B14F-4D97-AF65-F5344CB8AC3E}">
        <p14:creationId xmlns:p14="http://schemas.microsoft.com/office/powerpoint/2010/main" xmlns="" val="3535048946"/>
      </p:ext>
    </p:extLst>
  </p:cSld>
  <p:clrMapOvr>
    <a:masterClrMapping/>
  </p:clrMapOvr>
  <p:timing>
    <p:tnLst>
      <p:par>
        <p:cTn id="1" dur="indefinite" restart="never" nodeType="tmRoot"/>
      </p:par>
    </p:tnLst>
  </p:timing>
</p:sld>
</file>

<file path=ppt/slides/slide3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945201" y="624110"/>
            <a:ext cx="6589199" cy="823690"/>
          </a:xfrm>
        </p:spPr>
        <p:txBody>
          <a:bodyPr/>
          <a:lstStyle/>
          <a:p>
            <a:endParaRPr lang="en-US" dirty="0"/>
          </a:p>
        </p:txBody>
      </p:sp>
      <p:sp>
        <p:nvSpPr>
          <p:cNvPr id="3" name="Content Placeholder 2"/>
          <p:cNvSpPr>
            <a:spLocks noGrp="1"/>
          </p:cNvSpPr>
          <p:nvPr>
            <p:ph idx="1"/>
          </p:nvPr>
        </p:nvSpPr>
        <p:spPr>
          <a:xfrm>
            <a:off x="914401" y="1600200"/>
            <a:ext cx="7620000" cy="4311022"/>
          </a:xfrm>
        </p:spPr>
        <p:txBody>
          <a:bodyPr>
            <a:normAutofit lnSpcReduction="10000"/>
          </a:bodyPr>
          <a:lstStyle/>
          <a:p>
            <a:r>
              <a:rPr lang="en-US" dirty="0"/>
              <a:t>Rare complications include </a:t>
            </a:r>
            <a:r>
              <a:rPr lang="en-US" b="1" dirty="0"/>
              <a:t>excessive uterine bleeding </a:t>
            </a:r>
            <a:r>
              <a:rPr lang="en-US" dirty="0"/>
              <a:t>(especially with undiagnosed coagulopathies), </a:t>
            </a:r>
            <a:r>
              <a:rPr lang="en-US" b="1" dirty="0"/>
              <a:t>uterine perforation</a:t>
            </a:r>
            <a:r>
              <a:rPr lang="en-US" dirty="0"/>
              <a:t> (risk, 0.1 to 1.3 percent), </a:t>
            </a:r>
            <a:r>
              <a:rPr lang="en-US" b="1" dirty="0"/>
              <a:t>pelvic infection</a:t>
            </a:r>
            <a:r>
              <a:rPr lang="en-US" dirty="0"/>
              <a:t>, and </a:t>
            </a:r>
            <a:r>
              <a:rPr lang="en-US" b="1" dirty="0"/>
              <a:t>bacteremia</a:t>
            </a:r>
            <a:r>
              <a:rPr lang="en-US" dirty="0"/>
              <a:t> (including sepsis and endocarditis). Uterine perforation during </a:t>
            </a:r>
            <a:r>
              <a:rPr lang="en-US" dirty="0" smtClean="0"/>
              <a:t>office </a:t>
            </a:r>
            <a:r>
              <a:rPr lang="en-US" dirty="0"/>
              <a:t>endometrial biopsy is rare and is </a:t>
            </a:r>
            <a:r>
              <a:rPr lang="en-US" dirty="0" smtClean="0"/>
              <a:t>difficult </a:t>
            </a:r>
            <a:r>
              <a:rPr lang="en-US" dirty="0"/>
              <a:t>to detect. </a:t>
            </a:r>
            <a:endParaRPr lang="en-US" dirty="0" smtClean="0"/>
          </a:p>
          <a:p>
            <a:r>
              <a:rPr lang="en-US" i="1" dirty="0" smtClean="0"/>
              <a:t>Most </a:t>
            </a:r>
            <a:r>
              <a:rPr lang="en-US" i="1" dirty="0"/>
              <a:t>cases </a:t>
            </a:r>
            <a:r>
              <a:rPr lang="en-US" dirty="0"/>
              <a:t>are likely to be </a:t>
            </a:r>
            <a:r>
              <a:rPr lang="en-US" i="1" dirty="0"/>
              <a:t>asymptomatic</a:t>
            </a:r>
            <a:r>
              <a:rPr lang="en-US" dirty="0"/>
              <a:t>, or the patient may have atypical pain during the procedure. Theoretically, leakage of clear peritoneal-type </a:t>
            </a:r>
            <a:r>
              <a:rPr lang="en-US" dirty="0" smtClean="0"/>
              <a:t>fluid </a:t>
            </a:r>
            <a:r>
              <a:rPr lang="en-US" dirty="0"/>
              <a:t>from the vagina may indicate a possible perforation; however, this is a </a:t>
            </a:r>
            <a:r>
              <a:rPr lang="en-US" dirty="0" smtClean="0"/>
              <a:t>nonspecific </a:t>
            </a:r>
            <a:r>
              <a:rPr lang="en-US" dirty="0"/>
              <a:t> </a:t>
            </a:r>
            <a:r>
              <a:rPr lang="en-US" dirty="0" smtClean="0"/>
              <a:t>finding</a:t>
            </a:r>
            <a:r>
              <a:rPr lang="en-US" dirty="0"/>
              <a:t>. If perforation is suspected, additional measures should be taken for evaluation and management. In our practice, if we have a small, but low suspicion of a perforation, we counsel the patient to call with </a:t>
            </a:r>
            <a:r>
              <a:rPr lang="en-US" i="1" dirty="0">
                <a:solidFill>
                  <a:srgbClr val="FF0000"/>
                </a:solidFill>
              </a:rPr>
              <a:t>worsening abdominal pain or fever</a:t>
            </a:r>
            <a:r>
              <a:rPr lang="en-US" dirty="0"/>
              <a:t>. Uterine perforation is discussed in detail separately</a:t>
            </a:r>
          </a:p>
        </p:txBody>
      </p:sp>
    </p:spTree>
    <p:extLst>
      <p:ext uri="{BB962C8B-B14F-4D97-AF65-F5344CB8AC3E}">
        <p14:creationId xmlns:p14="http://schemas.microsoft.com/office/powerpoint/2010/main" xmlns="" val="3857809887"/>
      </p:ext>
    </p:extLst>
  </p:cSld>
  <p:clrMapOvr>
    <a:masterClrMapping/>
  </p:clrMapOvr>
  <p:timing>
    <p:tnLst>
      <p:par>
        <p:cTn id="1" dur="indefinite" restart="never" nodeType="tmRoot"/>
      </p:par>
    </p:tnLst>
  </p:timing>
</p:sld>
</file>

<file path=ppt/slides/slide3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POSTPROCEDURE CARE</a:t>
            </a:r>
          </a:p>
        </p:txBody>
      </p:sp>
      <p:sp>
        <p:nvSpPr>
          <p:cNvPr id="3" name="Content Placeholder 2"/>
          <p:cNvSpPr>
            <a:spLocks noGrp="1"/>
          </p:cNvSpPr>
          <p:nvPr>
            <p:ph idx="1"/>
          </p:nvPr>
        </p:nvSpPr>
        <p:spPr>
          <a:xfrm>
            <a:off x="457200" y="1600200"/>
            <a:ext cx="8382000" cy="4525963"/>
          </a:xfrm>
        </p:spPr>
        <p:txBody>
          <a:bodyPr>
            <a:normAutofit/>
          </a:bodyPr>
          <a:lstStyle/>
          <a:p>
            <a:r>
              <a:rPr lang="en-US" dirty="0"/>
              <a:t>The women should remain in a </a:t>
            </a:r>
            <a:r>
              <a:rPr lang="en-US" dirty="0" err="1"/>
              <a:t>semirecumbent</a:t>
            </a:r>
            <a:r>
              <a:rPr lang="en-US" dirty="0"/>
              <a:t> position for several minutes after the procedure to reduce the chance of a vasovagal episode. She may then leave the </a:t>
            </a:r>
            <a:r>
              <a:rPr lang="en-US" dirty="0" smtClean="0"/>
              <a:t>office </a:t>
            </a:r>
            <a:r>
              <a:rPr lang="en-US" dirty="0"/>
              <a:t>if she is not light-headed and there is no heavy bleeding. </a:t>
            </a:r>
            <a:endParaRPr lang="en-US" dirty="0" smtClean="0"/>
          </a:p>
          <a:p>
            <a:pPr>
              <a:buNone/>
            </a:pPr>
            <a:endParaRPr lang="en-US" dirty="0" smtClean="0"/>
          </a:p>
          <a:p>
            <a:r>
              <a:rPr lang="en-US" b="1" dirty="0" smtClean="0"/>
              <a:t>Cramping</a:t>
            </a:r>
            <a:r>
              <a:rPr lang="en-US" dirty="0" smtClean="0"/>
              <a:t> </a:t>
            </a:r>
            <a:r>
              <a:rPr lang="en-US" dirty="0"/>
              <a:t>can be managed with </a:t>
            </a:r>
            <a:r>
              <a:rPr lang="en-US" b="1" dirty="0" err="1"/>
              <a:t>nonsteroidal</a:t>
            </a:r>
            <a:r>
              <a:rPr lang="en-US" b="1" dirty="0"/>
              <a:t> </a:t>
            </a:r>
            <a:r>
              <a:rPr lang="en-US" b="1" dirty="0" smtClean="0"/>
              <a:t>anti-inflammatory </a:t>
            </a:r>
            <a:r>
              <a:rPr lang="en-US" dirty="0"/>
              <a:t>drugs, although persistent cramping is unusual. The patient should call to report any fever, cramping continuing for 48 hours or more, increasing pain</a:t>
            </a:r>
            <a:r>
              <a:rPr lang="en-US" i="1" dirty="0"/>
              <a:t>, foul-smelling</a:t>
            </a:r>
            <a:r>
              <a:rPr lang="en-US" dirty="0"/>
              <a:t> vaginal discharge, or bleeding heavier than a normal period. She may resume her usual activities, including coitus, as soon as she is ready.</a:t>
            </a:r>
          </a:p>
        </p:txBody>
      </p:sp>
    </p:spTree>
    <p:extLst>
      <p:ext uri="{BB962C8B-B14F-4D97-AF65-F5344CB8AC3E}">
        <p14:creationId xmlns:p14="http://schemas.microsoft.com/office/powerpoint/2010/main" xmlns="" val="2387783952"/>
      </p:ext>
    </p:extLst>
  </p:cSld>
  <p:clrMapOvr>
    <a:masterClrMapping/>
  </p:clrMapOvr>
  <p:timing>
    <p:tnLst>
      <p:par>
        <p:cTn id="1" dur="indefinite" restart="never" nodeType="tmRoot"/>
      </p:par>
    </p:tnLst>
  </p:timing>
</p:sld>
</file>

<file path=ppt/slides/slide3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normAutofit/>
          </a:bodyPr>
          <a:lstStyle/>
          <a:p>
            <a:r>
              <a:rPr lang="en-US" sz="3200" b="1" dirty="0">
                <a:solidFill>
                  <a:srgbClr val="FF0000"/>
                </a:solidFill>
              </a:rPr>
              <a:t>SUMMARY AND RECOMMENDATIONS </a:t>
            </a:r>
          </a:p>
        </p:txBody>
      </p:sp>
      <p:sp>
        <p:nvSpPr>
          <p:cNvPr id="3" name="Content Placeholder 2"/>
          <p:cNvSpPr>
            <a:spLocks noGrp="1"/>
          </p:cNvSpPr>
          <p:nvPr>
            <p:ph idx="1"/>
          </p:nvPr>
        </p:nvSpPr>
        <p:spPr>
          <a:xfrm>
            <a:off x="762001" y="2133600"/>
            <a:ext cx="7772400" cy="3777622"/>
          </a:xfrm>
        </p:spPr>
        <p:txBody>
          <a:bodyPr>
            <a:normAutofit/>
          </a:bodyPr>
          <a:lstStyle/>
          <a:p>
            <a:r>
              <a:rPr lang="en-US" dirty="0" smtClean="0"/>
              <a:t>Office </a:t>
            </a:r>
            <a:r>
              <a:rPr lang="en-US" dirty="0"/>
              <a:t>endometrial sampling procedures have largely replaced dilation and curettage for diagnosis of endometrial </a:t>
            </a:r>
            <a:r>
              <a:rPr lang="en-US" dirty="0" err="1"/>
              <a:t>neoplasia</a:t>
            </a:r>
            <a:r>
              <a:rPr lang="en-US" dirty="0"/>
              <a:t>. The indications for endometrial sampling include abnormal uterine bleeding or surveillance for endometrial cancer in women who are at high risk (</a:t>
            </a:r>
            <a:r>
              <a:rPr lang="en-US" dirty="0" err="1"/>
              <a:t>eg</a:t>
            </a:r>
            <a:r>
              <a:rPr lang="en-US" dirty="0"/>
              <a:t>, have a history of endometrial </a:t>
            </a:r>
            <a:r>
              <a:rPr lang="en-US" dirty="0" err="1"/>
              <a:t>neoplasia</a:t>
            </a:r>
            <a:r>
              <a:rPr lang="en-US" dirty="0"/>
              <a:t>). </a:t>
            </a:r>
            <a:r>
              <a:rPr lang="en-US" dirty="0" smtClean="0"/>
              <a:t>● </a:t>
            </a:r>
            <a:r>
              <a:rPr lang="en-US" dirty="0"/>
              <a:t>The major contraindication to endometrial sampling is pregnancy, whereas acute cervical or uterine infection and bleeding diathesis are relative contraindications</a:t>
            </a:r>
            <a:r>
              <a:rPr lang="en-US" dirty="0" smtClean="0"/>
              <a:t>.</a:t>
            </a:r>
          </a:p>
          <a:p>
            <a:pPr>
              <a:buNone/>
            </a:pPr>
            <a:endParaRPr lang="en-US" dirty="0" smtClean="0"/>
          </a:p>
          <a:p>
            <a:r>
              <a:rPr lang="en-US" dirty="0" smtClean="0"/>
              <a:t>An endometrial sample can be obtained in 90 percent or more of patients. All endometrial sampling devices may perform better when pathology is global rather than focal. </a:t>
            </a:r>
            <a:endParaRPr lang="en-US" dirty="0"/>
          </a:p>
        </p:txBody>
      </p:sp>
    </p:spTree>
    <p:extLst>
      <p:ext uri="{BB962C8B-B14F-4D97-AF65-F5344CB8AC3E}">
        <p14:creationId xmlns:p14="http://schemas.microsoft.com/office/powerpoint/2010/main" xmlns="" val="3504512669"/>
      </p:ext>
    </p:extLst>
  </p:cSld>
  <p:clrMapOvr>
    <a:masterClrMapping/>
  </p:clrMapOvr>
  <p:timing>
    <p:tnLst>
      <p:par>
        <p:cTn id="1" dur="indefinite" restart="never" nodeType="tmRoot"/>
      </p:par>
    </p:tnLst>
  </p:timing>
</p:sld>
</file>

<file path=ppt/slides/slide3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762000" y="1295400"/>
            <a:ext cx="8077199" cy="4615822"/>
          </a:xfrm>
        </p:spPr>
        <p:txBody>
          <a:bodyPr>
            <a:normAutofit/>
          </a:bodyPr>
          <a:lstStyle/>
          <a:p>
            <a:pPr>
              <a:buNone/>
            </a:pPr>
            <a:r>
              <a:rPr lang="en-US" dirty="0" smtClean="0"/>
              <a:t>● </a:t>
            </a:r>
            <a:r>
              <a:rPr lang="en-US" dirty="0"/>
              <a:t>Endometrial sampling using a disposable low-pressure suction device is a popular technique because discomfort is minimal. Higher-pressure devices are useful when a larger sample is desired. </a:t>
            </a:r>
            <a:endParaRPr lang="en-US" dirty="0" smtClean="0"/>
          </a:p>
          <a:p>
            <a:pPr>
              <a:buNone/>
            </a:pPr>
            <a:endParaRPr lang="en-US" dirty="0" smtClean="0"/>
          </a:p>
          <a:p>
            <a:pPr>
              <a:buNone/>
            </a:pPr>
            <a:r>
              <a:rPr lang="en-US" dirty="0" smtClean="0"/>
              <a:t>● </a:t>
            </a:r>
            <a:r>
              <a:rPr lang="en-US" dirty="0"/>
              <a:t>For postmenopausal women, observational data suggest that endometrial sampling with a brush is more likely to yield an adequate sample than sampling with </a:t>
            </a:r>
            <a:r>
              <a:rPr lang="en-US" dirty="0" err="1"/>
              <a:t>lowpressure</a:t>
            </a:r>
            <a:r>
              <a:rPr lang="en-US" dirty="0"/>
              <a:t> suction device. Combined use of these two devices increased the diagnostic performance. </a:t>
            </a:r>
            <a:endParaRPr lang="en-US" dirty="0" smtClean="0"/>
          </a:p>
          <a:p>
            <a:pPr>
              <a:buNone/>
            </a:pPr>
            <a:endParaRPr lang="en-US" dirty="0" smtClean="0"/>
          </a:p>
          <a:p>
            <a:pPr>
              <a:buNone/>
            </a:pPr>
            <a:r>
              <a:rPr lang="en-US" dirty="0" smtClean="0"/>
              <a:t>● </a:t>
            </a:r>
            <a:r>
              <a:rPr lang="en-US" dirty="0"/>
              <a:t>The most common procedural side </a:t>
            </a:r>
            <a:r>
              <a:rPr lang="en-US" dirty="0" err="1"/>
              <a:t>e!ects</a:t>
            </a:r>
            <a:r>
              <a:rPr lang="en-US" dirty="0"/>
              <a:t> are cramping and vasovagal reactions; uterine perforation is the most serious potential complication. </a:t>
            </a:r>
          </a:p>
        </p:txBody>
      </p:sp>
    </p:spTree>
    <p:extLst>
      <p:ext uri="{BB962C8B-B14F-4D97-AF65-F5344CB8AC3E}">
        <p14:creationId xmlns:p14="http://schemas.microsoft.com/office/powerpoint/2010/main" xmlns="" val="3066223758"/>
      </p:ext>
    </p:extLst>
  </p:cSld>
  <p:clrMapOvr>
    <a:masterClrMapping/>
  </p:clrMapOvr>
  <p:timing>
    <p:tnLst>
      <p:par>
        <p:cTn id="1" dur="indefinite" restart="never" nodeType="tmRoot"/>
      </p:par>
    </p:tnLst>
  </p:timing>
</p:sld>
</file>

<file path=ppt/slides/slide3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4" name="Picture 3"/>
          <p:cNvPicPr>
            <a:picLocks noChangeAspect="1"/>
          </p:cNvPicPr>
          <p:nvPr/>
        </p:nvPicPr>
        <p:blipFill>
          <a:blip r:embed="rId4" cstate="print">
            <a:extLst>
              <a:ext uri="{28A0092B-C50C-407E-A947-70E740481C1C}">
                <a14:useLocalDpi xmlns:a14="http://schemas.microsoft.com/office/drawing/2010/main" xmlns="" val="0"/>
              </a:ext>
            </a:extLst>
          </a:blip>
          <a:stretch>
            <a:fillRect/>
          </a:stretch>
        </p:blipFill>
        <p:spPr>
          <a:xfrm>
            <a:off x="0" y="0"/>
            <a:ext cx="9144000" cy="6858000"/>
          </a:xfrm>
          <a:prstGeom prst="rect">
            <a:avLst/>
          </a:prstGeom>
        </p:spPr>
      </p:pic>
      <p:sp>
        <p:nvSpPr>
          <p:cNvPr id="5" name="TextBox 4"/>
          <p:cNvSpPr txBox="1"/>
          <p:nvPr/>
        </p:nvSpPr>
        <p:spPr>
          <a:xfrm rot="20585774">
            <a:off x="823586" y="1257497"/>
            <a:ext cx="7524456" cy="4131900"/>
          </a:xfrm>
          <a:prstGeom prst="rect">
            <a:avLst/>
          </a:prstGeom>
          <a:noFill/>
        </p:spPr>
        <p:txBody>
          <a:bodyPr wrap="square" rtlCol="0">
            <a:spAutoFit/>
          </a:bodyPr>
          <a:lstStyle/>
          <a:p>
            <a:pPr algn="ctr"/>
            <a:r>
              <a:rPr lang="en-US" sz="13125" b="1" dirty="0">
                <a:solidFill>
                  <a:srgbClr val="0070C0"/>
                </a:solidFill>
                <a:effectLst>
                  <a:outerShdw blurRad="38100" dist="38100" dir="2700000" algn="tl">
                    <a:srgbClr val="000000">
                      <a:alpha val="43137"/>
                    </a:srgbClr>
                  </a:outerShdw>
                </a:effectLst>
                <a:latin typeface="Palace Script MT" panose="030303020206070C0B05" pitchFamily="66" charset="0"/>
              </a:rPr>
              <a:t>Thanks For Your Attention</a:t>
            </a:r>
          </a:p>
        </p:txBody>
      </p:sp>
    </p:spTree>
    <p:custDataLst>
      <p:tags r:id="rId1"/>
    </p:custDataLst>
    <p:extLst>
      <p:ext uri="{BB962C8B-B14F-4D97-AF65-F5344CB8AC3E}">
        <p14:creationId xmlns:p14="http://schemas.microsoft.com/office/powerpoint/2010/main" xmlns="" val="83410797"/>
      </p:ext>
    </p:extLst>
  </p:cSld>
  <p:clrMapOvr>
    <a:masterClrMapping/>
  </p:clrMapOvr>
  <mc:AlternateContent xmlns:mc="http://schemas.openxmlformats.org/markup-compatibility/2006">
    <mc:Choice xmlns:p14="http://schemas.microsoft.com/office/powerpoint/2010/main" xmlns="" Requires="p14">
      <p:transition spd="slow" p14:dur="1500">
        <p14:window dir="vert"/>
      </p:transition>
    </mc:Choice>
    <mc:Fallback>
      <p:transition spd="slow">
        <p:fade/>
      </p:transition>
    </mc:Fallback>
  </mc:AlternateContent>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752600" y="228600"/>
            <a:ext cx="6589199" cy="1280890"/>
          </a:xfrm>
        </p:spPr>
        <p:txBody>
          <a:bodyPr>
            <a:normAutofit/>
          </a:bodyPr>
          <a:lstStyle/>
          <a:p>
            <a:r>
              <a:rPr lang="en-US" sz="3200" b="1" dirty="0" smtClean="0">
                <a:solidFill>
                  <a:srgbClr val="FF0000"/>
                </a:solidFill>
              </a:rPr>
              <a:t>INTRODUCTION </a:t>
            </a:r>
            <a:endParaRPr lang="en-US" sz="3200" b="1" dirty="0">
              <a:solidFill>
                <a:srgbClr val="FF0000"/>
              </a:solidFill>
            </a:endParaRPr>
          </a:p>
        </p:txBody>
      </p:sp>
      <p:sp>
        <p:nvSpPr>
          <p:cNvPr id="3" name="Content Placeholder 2"/>
          <p:cNvSpPr>
            <a:spLocks noGrp="1"/>
          </p:cNvSpPr>
          <p:nvPr>
            <p:ph idx="1"/>
          </p:nvPr>
        </p:nvSpPr>
        <p:spPr>
          <a:xfrm>
            <a:off x="381000" y="1447800"/>
            <a:ext cx="8534400" cy="5105400"/>
          </a:xfrm>
        </p:spPr>
        <p:txBody>
          <a:bodyPr>
            <a:normAutofit/>
          </a:bodyPr>
          <a:lstStyle/>
          <a:p>
            <a:r>
              <a:rPr lang="en-US" dirty="0" smtClean="0"/>
              <a:t>office-based </a:t>
            </a:r>
            <a:r>
              <a:rPr lang="en-US" dirty="0"/>
              <a:t>endometrial sampling has generally replaced the need for diagnostic dilation and curettage performed in the </a:t>
            </a:r>
            <a:r>
              <a:rPr lang="en-US" dirty="0" smtClean="0"/>
              <a:t>hospital </a:t>
            </a:r>
            <a:r>
              <a:rPr lang="en-US" b="1" dirty="0"/>
              <a:t>minimally invasive </a:t>
            </a:r>
            <a:r>
              <a:rPr lang="en-US" dirty="0"/>
              <a:t>option for diagnosis of </a:t>
            </a:r>
            <a:r>
              <a:rPr lang="en-US" b="1" i="1" dirty="0"/>
              <a:t>endometrial cancer</a:t>
            </a:r>
            <a:r>
              <a:rPr lang="en-US" dirty="0"/>
              <a:t>, </a:t>
            </a:r>
            <a:r>
              <a:rPr lang="en-US" b="1" i="1" dirty="0"/>
              <a:t>hyperplasia</a:t>
            </a:r>
            <a:r>
              <a:rPr lang="en-US" dirty="0"/>
              <a:t>, and other endometrial </a:t>
            </a:r>
            <a:r>
              <a:rPr lang="en-US" dirty="0" smtClean="0"/>
              <a:t>pathology</a:t>
            </a:r>
          </a:p>
          <a:p>
            <a:pPr>
              <a:buNone/>
            </a:pPr>
            <a:r>
              <a:rPr lang="en-US" dirty="0" smtClean="0"/>
              <a:t> </a:t>
            </a:r>
          </a:p>
          <a:p>
            <a:r>
              <a:rPr lang="en-US" dirty="0" smtClean="0"/>
              <a:t>New </a:t>
            </a:r>
            <a:r>
              <a:rPr lang="en-US" dirty="0"/>
              <a:t>techniques may replace direct sampling of the endometrium. These include </a:t>
            </a:r>
            <a:r>
              <a:rPr lang="en-US" b="1" dirty="0"/>
              <a:t>peripheral blood sampling for circulating tumor cells </a:t>
            </a:r>
            <a:r>
              <a:rPr lang="en-US" dirty="0"/>
              <a:t>or </a:t>
            </a:r>
            <a:r>
              <a:rPr lang="en-US" b="1" dirty="0"/>
              <a:t>cell free DNA</a:t>
            </a:r>
            <a:r>
              <a:rPr lang="en-US" dirty="0"/>
              <a:t>. </a:t>
            </a:r>
            <a:r>
              <a:rPr lang="en-US" b="1" dirty="0"/>
              <a:t>Uterine lavage with molecular testing </a:t>
            </a:r>
            <a:r>
              <a:rPr lang="en-US" dirty="0"/>
              <a:t>of the sample is also being investigated </a:t>
            </a:r>
            <a:r>
              <a:rPr lang="en-US" dirty="0" smtClean="0"/>
              <a:t>.</a:t>
            </a:r>
          </a:p>
        </p:txBody>
      </p:sp>
    </p:spTree>
    <p:extLst>
      <p:ext uri="{BB962C8B-B14F-4D97-AF65-F5344CB8AC3E}">
        <p14:creationId xmlns:p14="http://schemas.microsoft.com/office/powerpoint/2010/main" xmlns="" val="416503672"/>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676400" y="304800"/>
            <a:ext cx="6589199" cy="899890"/>
          </a:xfrm>
        </p:spPr>
        <p:txBody>
          <a:bodyPr>
            <a:normAutofit/>
          </a:bodyPr>
          <a:lstStyle/>
          <a:p>
            <a:r>
              <a:rPr lang="en-US" sz="3200" b="1" dirty="0" smtClean="0">
                <a:solidFill>
                  <a:srgbClr val="FF0000"/>
                </a:solidFill>
              </a:rPr>
              <a:t>OVERVIEW</a:t>
            </a:r>
            <a:endParaRPr lang="en-US" sz="3200" b="1" dirty="0">
              <a:solidFill>
                <a:srgbClr val="FF0000"/>
              </a:solidFill>
            </a:endParaRPr>
          </a:p>
        </p:txBody>
      </p:sp>
      <p:sp>
        <p:nvSpPr>
          <p:cNvPr id="3" name="Content Placeholder 2"/>
          <p:cNvSpPr>
            <a:spLocks noGrp="1"/>
          </p:cNvSpPr>
          <p:nvPr>
            <p:ph idx="1"/>
          </p:nvPr>
        </p:nvSpPr>
        <p:spPr>
          <a:xfrm>
            <a:off x="457200" y="1371600"/>
            <a:ext cx="8305800" cy="4876800"/>
          </a:xfrm>
          <a:ln>
            <a:solidFill>
              <a:schemeClr val="accent1"/>
            </a:solidFill>
          </a:ln>
        </p:spPr>
        <p:txBody>
          <a:bodyPr>
            <a:normAutofit/>
          </a:bodyPr>
          <a:lstStyle/>
          <a:p>
            <a:pPr>
              <a:buNone/>
            </a:pPr>
            <a:r>
              <a:rPr lang="en-US" b="1" dirty="0" smtClean="0">
                <a:solidFill>
                  <a:srgbClr val="00B050"/>
                </a:solidFill>
              </a:rPr>
              <a:t>Office </a:t>
            </a:r>
            <a:r>
              <a:rPr lang="en-US" b="1" dirty="0">
                <a:solidFill>
                  <a:srgbClr val="00B050"/>
                </a:solidFill>
              </a:rPr>
              <a:t>sampling versus dilation and curettage </a:t>
            </a:r>
            <a:endParaRPr lang="en-US" b="1" dirty="0" smtClean="0">
              <a:solidFill>
                <a:srgbClr val="00B050"/>
              </a:solidFill>
            </a:endParaRPr>
          </a:p>
          <a:p>
            <a:pPr>
              <a:buNone/>
            </a:pPr>
            <a:r>
              <a:rPr lang="en-US" dirty="0" smtClean="0"/>
              <a:t>Endometrial </a:t>
            </a:r>
            <a:r>
              <a:rPr lang="en-US" dirty="0"/>
              <a:t>sampling </a:t>
            </a:r>
            <a:r>
              <a:rPr lang="en-US" dirty="0" smtClean="0"/>
              <a:t>offers </a:t>
            </a:r>
            <a:r>
              <a:rPr lang="en-US" dirty="0"/>
              <a:t>a number of advantages compared with dilation and curettage: </a:t>
            </a:r>
            <a:endParaRPr lang="en-US" dirty="0" smtClean="0"/>
          </a:p>
          <a:p>
            <a:pPr>
              <a:buNone/>
            </a:pPr>
            <a:r>
              <a:rPr lang="en-US" dirty="0" smtClean="0"/>
              <a:t>● </a:t>
            </a:r>
            <a:r>
              <a:rPr lang="en-US" dirty="0"/>
              <a:t>Operative setting is an </a:t>
            </a:r>
            <a:r>
              <a:rPr lang="en-US" b="1" dirty="0"/>
              <a:t>outpatient</a:t>
            </a:r>
            <a:r>
              <a:rPr lang="en-US" dirty="0"/>
              <a:t> clinic, rather than an operating room. </a:t>
            </a:r>
            <a:endParaRPr lang="en-US" dirty="0" smtClean="0"/>
          </a:p>
          <a:p>
            <a:pPr>
              <a:buNone/>
            </a:pPr>
            <a:r>
              <a:rPr lang="en-US" dirty="0" smtClean="0"/>
              <a:t>● </a:t>
            </a:r>
            <a:r>
              <a:rPr lang="en-US" dirty="0"/>
              <a:t>May be performed </a:t>
            </a:r>
            <a:r>
              <a:rPr lang="en-US" b="1" dirty="0"/>
              <a:t>without anesthesia </a:t>
            </a:r>
            <a:r>
              <a:rPr lang="en-US" dirty="0"/>
              <a:t>or with </a:t>
            </a:r>
            <a:r>
              <a:rPr lang="en-US" b="1" dirty="0"/>
              <a:t>only local anesthesia</a:t>
            </a:r>
            <a:r>
              <a:rPr lang="en-US" dirty="0"/>
              <a:t>. </a:t>
            </a:r>
            <a:endParaRPr lang="en-US" dirty="0" smtClean="0"/>
          </a:p>
          <a:p>
            <a:pPr>
              <a:buNone/>
            </a:pPr>
            <a:r>
              <a:rPr lang="en-US" dirty="0" smtClean="0"/>
              <a:t>● </a:t>
            </a:r>
            <a:r>
              <a:rPr lang="en-US" dirty="0"/>
              <a:t>Minimal or </a:t>
            </a:r>
            <a:r>
              <a:rPr lang="en-US" b="1" dirty="0"/>
              <a:t>no cervical dilation </a:t>
            </a:r>
            <a:r>
              <a:rPr lang="en-US" dirty="0"/>
              <a:t>is required</a:t>
            </a:r>
            <a:r>
              <a:rPr lang="en-US" dirty="0" smtClean="0"/>
              <a:t>.</a:t>
            </a:r>
          </a:p>
          <a:p>
            <a:pPr>
              <a:buNone/>
            </a:pPr>
            <a:r>
              <a:rPr lang="en-US" dirty="0" smtClean="0"/>
              <a:t> </a:t>
            </a:r>
            <a:r>
              <a:rPr lang="en-US" dirty="0"/>
              <a:t>The risk of </a:t>
            </a:r>
            <a:r>
              <a:rPr lang="en-US" i="1" dirty="0"/>
              <a:t>uterine perforation </a:t>
            </a:r>
            <a:r>
              <a:rPr lang="en-US" dirty="0"/>
              <a:t>is decreased (</a:t>
            </a:r>
            <a:r>
              <a:rPr lang="en-US" dirty="0" smtClean="0"/>
              <a:t>office </a:t>
            </a:r>
            <a:r>
              <a:rPr lang="en-US" dirty="0"/>
              <a:t>endometrial sampling: </a:t>
            </a:r>
            <a:r>
              <a:rPr lang="en-US" b="1" dirty="0"/>
              <a:t>0.1 to 0.2 percent </a:t>
            </a:r>
            <a:r>
              <a:rPr lang="en-US" dirty="0"/>
              <a:t>versus dilation and </a:t>
            </a:r>
            <a:r>
              <a:rPr lang="en-US" dirty="0" smtClean="0"/>
              <a:t>curettage</a:t>
            </a:r>
            <a:r>
              <a:rPr lang="en-US" b="1" dirty="0" smtClean="0"/>
              <a:t> </a:t>
            </a:r>
            <a:r>
              <a:rPr lang="en-US" b="1" dirty="0"/>
              <a:t>0.3 to 2.6 </a:t>
            </a:r>
            <a:r>
              <a:rPr lang="en-US" b="1" dirty="0" smtClean="0"/>
              <a:t>percent</a:t>
            </a:r>
            <a:r>
              <a:rPr lang="en-US" dirty="0" smtClean="0"/>
              <a:t> </a:t>
            </a:r>
          </a:p>
          <a:p>
            <a:pPr>
              <a:buNone/>
            </a:pPr>
            <a:r>
              <a:rPr lang="en-US" dirty="0" smtClean="0"/>
              <a:t>● </a:t>
            </a:r>
            <a:r>
              <a:rPr lang="en-US" dirty="0"/>
              <a:t>Operating time is brief; actual sampling time is approximately </a:t>
            </a:r>
            <a:r>
              <a:rPr lang="en-US" b="1" dirty="0"/>
              <a:t>5 to 15 seconds</a:t>
            </a:r>
            <a:r>
              <a:rPr lang="en-US" b="1" dirty="0" smtClean="0"/>
              <a:t>.</a:t>
            </a:r>
          </a:p>
          <a:p>
            <a:pPr>
              <a:buNone/>
            </a:pPr>
            <a:r>
              <a:rPr lang="en-US" dirty="0" smtClean="0"/>
              <a:t> </a:t>
            </a:r>
            <a:r>
              <a:rPr lang="en-US" i="1" dirty="0"/>
              <a:t>● Less expensive</a:t>
            </a:r>
          </a:p>
        </p:txBody>
      </p:sp>
    </p:spTree>
    <p:extLst>
      <p:ext uri="{BB962C8B-B14F-4D97-AF65-F5344CB8AC3E}">
        <p14:creationId xmlns:p14="http://schemas.microsoft.com/office/powerpoint/2010/main" xmlns="" val="1215489066"/>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1" y="228600"/>
            <a:ext cx="7086600" cy="990600"/>
          </a:xfrm>
        </p:spPr>
        <p:txBody>
          <a:bodyPr>
            <a:normAutofit/>
          </a:bodyPr>
          <a:lstStyle/>
          <a:p>
            <a:r>
              <a:rPr lang="en-US" sz="3200" b="1" dirty="0" smtClean="0">
                <a:solidFill>
                  <a:srgbClr val="FF0000"/>
                </a:solidFill>
              </a:rPr>
              <a:t>Sample adequacy and condition </a:t>
            </a:r>
            <a:endParaRPr lang="en-US" sz="3200" b="1" dirty="0">
              <a:solidFill>
                <a:srgbClr val="FF0000"/>
              </a:solidFill>
            </a:endParaRPr>
          </a:p>
        </p:txBody>
      </p:sp>
      <p:sp>
        <p:nvSpPr>
          <p:cNvPr id="3" name="Content Placeholder 2"/>
          <p:cNvSpPr>
            <a:spLocks noGrp="1"/>
          </p:cNvSpPr>
          <p:nvPr>
            <p:ph idx="1"/>
          </p:nvPr>
        </p:nvSpPr>
        <p:spPr>
          <a:xfrm>
            <a:off x="457200" y="1524000"/>
            <a:ext cx="8381999" cy="4800600"/>
          </a:xfrm>
        </p:spPr>
        <p:txBody>
          <a:bodyPr>
            <a:normAutofit/>
          </a:bodyPr>
          <a:lstStyle/>
          <a:p>
            <a:r>
              <a:rPr lang="en-US" dirty="0" smtClean="0"/>
              <a:t> </a:t>
            </a:r>
            <a:r>
              <a:rPr lang="en-US" dirty="0"/>
              <a:t>A sample can be obtained in </a:t>
            </a:r>
            <a:r>
              <a:rPr lang="en-US" b="1" dirty="0"/>
              <a:t>90 percent </a:t>
            </a:r>
            <a:r>
              <a:rPr lang="en-US" dirty="0"/>
              <a:t>or more of patients </a:t>
            </a:r>
            <a:r>
              <a:rPr lang="en-US" dirty="0" smtClean="0"/>
              <a:t>.It </a:t>
            </a:r>
            <a:r>
              <a:rPr lang="en-US" dirty="0"/>
              <a:t>is important to remember, however, that all sampling devices do not provide visualization of the uterine cavity. Thus, they perform better when pathology is </a:t>
            </a:r>
            <a:r>
              <a:rPr lang="en-US" b="1" dirty="0"/>
              <a:t>global rather than focal </a:t>
            </a:r>
            <a:r>
              <a:rPr lang="en-US" dirty="0"/>
              <a:t>(</a:t>
            </a:r>
            <a:r>
              <a:rPr lang="en-US" dirty="0" err="1"/>
              <a:t>eg</a:t>
            </a:r>
            <a:r>
              <a:rPr lang="en-US" dirty="0"/>
              <a:t>, a polyp). </a:t>
            </a:r>
            <a:endParaRPr lang="en-US" dirty="0" smtClean="0"/>
          </a:p>
          <a:p>
            <a:pPr>
              <a:buNone/>
            </a:pPr>
            <a:endParaRPr lang="en-US" dirty="0" smtClean="0"/>
          </a:p>
          <a:p>
            <a:r>
              <a:rPr lang="en-US" dirty="0" smtClean="0"/>
              <a:t>Depending </a:t>
            </a:r>
            <a:r>
              <a:rPr lang="en-US" dirty="0"/>
              <a:t>on the details of the </a:t>
            </a:r>
            <a:r>
              <a:rPr lang="en-US" i="1" dirty="0"/>
              <a:t>abnormal imaging result</a:t>
            </a:r>
            <a:r>
              <a:rPr lang="en-US" dirty="0"/>
              <a:t>, a </a:t>
            </a:r>
            <a:r>
              <a:rPr lang="en-US" i="1" dirty="0" smtClean="0"/>
              <a:t>normal</a:t>
            </a:r>
            <a:r>
              <a:rPr lang="en-US" dirty="0" smtClean="0"/>
              <a:t> office </a:t>
            </a:r>
            <a:r>
              <a:rPr lang="en-US" dirty="0"/>
              <a:t>endometrial sampling may require additional operative </a:t>
            </a:r>
            <a:r>
              <a:rPr lang="en-US" dirty="0" smtClean="0"/>
              <a:t>intervention </a:t>
            </a:r>
            <a:r>
              <a:rPr lang="en-US" dirty="0"/>
              <a:t>(</a:t>
            </a:r>
            <a:r>
              <a:rPr lang="en-US" dirty="0" err="1"/>
              <a:t>eg</a:t>
            </a:r>
            <a:r>
              <a:rPr lang="en-US" dirty="0"/>
              <a:t>, dilation and curettage [D&amp;C], hysteroscopy). </a:t>
            </a:r>
            <a:endParaRPr lang="en-US" dirty="0" smtClean="0"/>
          </a:p>
          <a:p>
            <a:endParaRPr lang="en-US" dirty="0" smtClean="0"/>
          </a:p>
          <a:p>
            <a:r>
              <a:rPr lang="en-US" dirty="0" smtClean="0"/>
              <a:t>Society </a:t>
            </a:r>
            <a:r>
              <a:rPr lang="en-US" dirty="0"/>
              <a:t>of Gynecologic Oncology guidelines advise against use of devices that </a:t>
            </a:r>
            <a:r>
              <a:rPr lang="en-US" i="1" dirty="0"/>
              <a:t>yield crushed </a:t>
            </a:r>
            <a:r>
              <a:rPr lang="en-US" dirty="0"/>
              <a:t>(jawed devices), </a:t>
            </a:r>
            <a:r>
              <a:rPr lang="en-US" i="1" dirty="0"/>
              <a:t>cauterized</a:t>
            </a:r>
            <a:r>
              <a:rPr lang="en-US" dirty="0"/>
              <a:t> (hot loops), or </a:t>
            </a:r>
            <a:r>
              <a:rPr lang="en-US" i="1" dirty="0"/>
              <a:t>very small </a:t>
            </a:r>
            <a:r>
              <a:rPr lang="en-US" dirty="0"/>
              <a:t>(jawed devices) samples</a:t>
            </a:r>
          </a:p>
        </p:txBody>
      </p:sp>
    </p:spTree>
    <p:extLst>
      <p:ext uri="{BB962C8B-B14F-4D97-AF65-F5344CB8AC3E}">
        <p14:creationId xmlns:p14="http://schemas.microsoft.com/office/powerpoint/2010/main" xmlns="" val="3184503638"/>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a:xfrm>
            <a:off x="1447800" y="457200"/>
            <a:ext cx="7162800" cy="762000"/>
          </a:xfrm>
        </p:spPr>
        <p:txBody>
          <a:bodyPr>
            <a:normAutofit/>
          </a:bodyPr>
          <a:lstStyle/>
          <a:p>
            <a:r>
              <a:rPr lang="en-US" sz="2000" b="1" dirty="0" smtClean="0">
                <a:solidFill>
                  <a:srgbClr val="FF0000"/>
                </a:solidFill>
              </a:rPr>
              <a:t>INDICATIONS AND CONTRAINDICATIONS Indications </a:t>
            </a:r>
            <a:endParaRPr lang="en-US" sz="2000" b="1" dirty="0">
              <a:solidFill>
                <a:srgbClr val="FF0000"/>
              </a:solidFill>
            </a:endParaRPr>
          </a:p>
        </p:txBody>
      </p:sp>
      <p:sp>
        <p:nvSpPr>
          <p:cNvPr id="3" name="Content Placeholder 2"/>
          <p:cNvSpPr>
            <a:spLocks noGrp="1"/>
          </p:cNvSpPr>
          <p:nvPr>
            <p:ph idx="1"/>
          </p:nvPr>
        </p:nvSpPr>
        <p:spPr>
          <a:xfrm>
            <a:off x="533400" y="1219200"/>
            <a:ext cx="8305799" cy="5181600"/>
          </a:xfrm>
        </p:spPr>
        <p:txBody>
          <a:bodyPr>
            <a:normAutofit/>
          </a:bodyPr>
          <a:lstStyle/>
          <a:p>
            <a:r>
              <a:rPr lang="en-US" b="1" dirty="0" smtClean="0"/>
              <a:t>Indications for endometrial sampling include</a:t>
            </a:r>
            <a:r>
              <a:rPr lang="en-US" dirty="0" smtClean="0"/>
              <a:t>: </a:t>
            </a:r>
          </a:p>
          <a:p>
            <a:pPr>
              <a:buNone/>
            </a:pPr>
            <a:r>
              <a:rPr lang="en-US" dirty="0" smtClean="0"/>
              <a:t>      ● Evaluation of an imaging study (</a:t>
            </a:r>
            <a:r>
              <a:rPr lang="en-US" dirty="0" err="1" smtClean="0"/>
              <a:t>eg</a:t>
            </a:r>
            <a:r>
              <a:rPr lang="en-US" dirty="0" smtClean="0"/>
              <a:t>, pelvic ultrasound) that shows   </a:t>
            </a:r>
            <a:r>
              <a:rPr lang="en-US" i="1" dirty="0" smtClean="0"/>
              <a:t>endometrial pathology </a:t>
            </a:r>
            <a:r>
              <a:rPr lang="en-US" dirty="0" smtClean="0"/>
              <a:t>prior to an operative intervention.</a:t>
            </a:r>
          </a:p>
          <a:p>
            <a:pPr>
              <a:buNone/>
            </a:pPr>
            <a:r>
              <a:rPr lang="en-US" dirty="0" smtClean="0"/>
              <a:t>      ● Surveillance for </a:t>
            </a:r>
            <a:r>
              <a:rPr lang="en-US" i="1" dirty="0" smtClean="0"/>
              <a:t>endometrial cancer</a:t>
            </a:r>
            <a:r>
              <a:rPr lang="en-US" dirty="0" smtClean="0"/>
              <a:t> in women who are at high risk of or have a history of endometrial </a:t>
            </a:r>
            <a:r>
              <a:rPr lang="en-US" dirty="0" err="1" smtClean="0"/>
              <a:t>neoplasia</a:t>
            </a:r>
            <a:r>
              <a:rPr lang="en-US" dirty="0" smtClean="0"/>
              <a:t>. </a:t>
            </a:r>
            <a:endParaRPr lang="en-US" dirty="0" smtClean="0"/>
          </a:p>
          <a:p>
            <a:pPr>
              <a:buNone/>
            </a:pPr>
            <a:r>
              <a:rPr lang="en-US" dirty="0" smtClean="0"/>
              <a:t>●  </a:t>
            </a:r>
            <a:r>
              <a:rPr lang="en-US" dirty="0" smtClean="0"/>
              <a:t>Surveillance for endometrial cancer in women at high risk of or with a history of endometrial hyperplasia or cancer managed expectantly or </a:t>
            </a:r>
            <a:r>
              <a:rPr lang="en-US" i="1" dirty="0" smtClean="0"/>
              <a:t>with progestin therapy</a:t>
            </a:r>
            <a:r>
              <a:rPr lang="en-US" dirty="0" smtClean="0"/>
              <a:t>. </a:t>
            </a:r>
          </a:p>
          <a:p>
            <a:pPr>
              <a:buNone/>
            </a:pPr>
            <a:r>
              <a:rPr lang="en-US" dirty="0" smtClean="0"/>
              <a:t>     ● Assessment for chronic subclinical </a:t>
            </a:r>
            <a:r>
              <a:rPr lang="en-US" i="1" dirty="0" err="1" smtClean="0"/>
              <a:t>endometritis</a:t>
            </a:r>
            <a:r>
              <a:rPr lang="en-US" dirty="0" smtClean="0"/>
              <a:t> as an explanation for adverse pregnancy outcomes .</a:t>
            </a:r>
          </a:p>
          <a:p>
            <a:pPr>
              <a:buNone/>
            </a:pPr>
            <a:r>
              <a:rPr lang="en-US" dirty="0" smtClean="0"/>
              <a:t>      Some clinicians perform endometrial sampling as part of the evaluation or therapy </a:t>
            </a:r>
            <a:r>
              <a:rPr lang="en-US" i="1" dirty="0" smtClean="0"/>
              <a:t>for infertility</a:t>
            </a:r>
            <a:r>
              <a:rPr lang="en-US" dirty="0" smtClean="0"/>
              <a:t>, but this is of limited clinical utility.</a:t>
            </a:r>
            <a:endParaRPr lang="en-US" dirty="0"/>
          </a:p>
        </p:txBody>
      </p:sp>
    </p:spTree>
    <p:extLst>
      <p:ext uri="{BB962C8B-B14F-4D97-AF65-F5344CB8AC3E}">
        <p14:creationId xmlns:p14="http://schemas.microsoft.com/office/powerpoint/2010/main" xmlns="" val="1695674977"/>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endParaRPr lang="en-US"/>
          </a:p>
        </p:txBody>
      </p:sp>
      <p:sp>
        <p:nvSpPr>
          <p:cNvPr id="3" name="Content Placeholder 2"/>
          <p:cNvSpPr>
            <a:spLocks noGrp="1"/>
          </p:cNvSpPr>
          <p:nvPr>
            <p:ph idx="1"/>
          </p:nvPr>
        </p:nvSpPr>
        <p:spPr>
          <a:xfrm>
            <a:off x="990600" y="1295400"/>
            <a:ext cx="7543800" cy="5334000"/>
          </a:xfrm>
        </p:spPr>
        <p:txBody>
          <a:bodyPr>
            <a:normAutofit/>
          </a:bodyPr>
          <a:lstStyle/>
          <a:p>
            <a:pPr>
              <a:buNone/>
            </a:pPr>
            <a:r>
              <a:rPr lang="en-US" dirty="0" smtClean="0"/>
              <a:t>Women who have undergone uterus-sparing therapy for endometrial cancer should, at the least, have regular endometrial sampling.</a:t>
            </a:r>
          </a:p>
          <a:p>
            <a:pPr>
              <a:buNone/>
            </a:pPr>
            <a:r>
              <a:rPr lang="en-US" dirty="0" smtClean="0"/>
              <a:t> Women with Lynch syndrome (hereditary </a:t>
            </a:r>
            <a:r>
              <a:rPr lang="en-US" dirty="0" err="1" smtClean="0"/>
              <a:t>nonpolyposis</a:t>
            </a:r>
            <a:r>
              <a:rPr lang="en-US" dirty="0" smtClean="0"/>
              <a:t> colon cancer) require surveillance for endometrial cancer</a:t>
            </a:r>
          </a:p>
          <a:p>
            <a:pPr>
              <a:buNone/>
            </a:pPr>
            <a:r>
              <a:rPr lang="en-US" dirty="0" smtClean="0"/>
              <a:t> There are no consistent guidelines for screening of women with other risk factors. This must be determined on an individual basis. </a:t>
            </a:r>
          </a:p>
          <a:p>
            <a:pPr>
              <a:buNone/>
            </a:pPr>
            <a:r>
              <a:rPr lang="en-US" dirty="0" smtClean="0"/>
              <a:t>Also, in some ethnic or geographic populations .the incidence of endometrial cancer may be increased. </a:t>
            </a:r>
          </a:p>
          <a:p>
            <a:pPr>
              <a:buNone/>
            </a:pPr>
            <a:r>
              <a:rPr lang="en-US" dirty="0" smtClean="0"/>
              <a:t>Evaluation for endometrial </a:t>
            </a:r>
            <a:r>
              <a:rPr lang="en-US" dirty="0" err="1" smtClean="0"/>
              <a:t>neoplasia</a:t>
            </a:r>
            <a:r>
              <a:rPr lang="en-US" dirty="0" smtClean="0"/>
              <a:t> in women with abnormal uterine bleeding or specific cervical cytology results .</a:t>
            </a:r>
          </a:p>
          <a:p>
            <a:endParaRPr lang="en-US" dirty="0"/>
          </a:p>
        </p:txBody>
      </p:sp>
    </p:spTree>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2" name="Picture 2"/>
          <p:cNvPicPr>
            <a:picLocks noChangeAspect="1"/>
          </p:cNvPicPr>
          <p:nvPr/>
        </p:nvPicPr>
        <p:blipFill>
          <a:blip r:embed="rId2"/>
          <a:stretch>
            <a:fillRect/>
          </a:stretch>
        </p:blipFill>
        <p:spPr>
          <a:xfrm>
            <a:off x="609600" y="152400"/>
            <a:ext cx="7620000" cy="8686800"/>
          </a:xfrm>
          <a:prstGeom prst="rect">
            <a:avLst/>
          </a:prstGeom>
        </p:spPr>
      </p:pic>
    </p:spTree>
    <p:extLst>
      <p:ext uri="{BB962C8B-B14F-4D97-AF65-F5344CB8AC3E}">
        <p14:creationId xmlns:p14="http://schemas.microsoft.com/office/powerpoint/2010/main" xmlns="" val="4046445736"/>
      </p:ext>
    </p:extLst>
  </p:cSld>
  <p:clrMapOvr>
    <a:masterClrMapping/>
  </p:clrMapOvr>
  <p:timing>
    <p:tnLst>
      <p:par>
        <p:cTn id="1" dur="indefinite" restart="never" nodeType="tmRoot"/>
      </p:par>
    </p:tnLst>
  </p:timing>
</p:sld>
</file>

<file path=ppt/tags/tag1.xml><?xml version="1.0" encoding="utf-8"?>
<p:tagLst xmlns:a="http://schemas.openxmlformats.org/drawingml/2006/main" xmlns:r="http://schemas.openxmlformats.org/officeDocument/2006/relationships" xmlns:p="http://schemas.openxmlformats.org/presentationml/2006/main">
  <p:tag name="GENSWF_ADVANCE_TIME" val="12.115"/>
  <p:tag name="ISPRING_CUSTOM_TIMING_USED" val="1"/>
  <p:tag name="ISPRING_SLIDE_ID_2" val="{8BD5EA4C-04DF-446F-B045-4657196BE49F}"/>
</p:tagLst>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xmlns="" name="Wisp" id="{7CB32D59-10C0-40DD-B7BD-2E94284A981C}" vid="{24B1A44C-C006-48B2-A4D7-E5549B3D8CD4}"/>
    </a:ext>
  </a:ext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emplate>Wisp</Template>
  <TotalTime>930</TotalTime>
  <Words>3057</Words>
  <Application>Microsoft Office PowerPoint</Application>
  <PresentationFormat>On-screen Show (4:3)</PresentationFormat>
  <Paragraphs>119</Paragraphs>
  <Slides>39</Slides>
  <Notes>1</Notes>
  <HiddenSlides>0</HiddenSlides>
  <MMClips>0</MMClips>
  <ScaleCrop>false</ScaleCrop>
  <HeadingPairs>
    <vt:vector size="4" baseType="variant">
      <vt:variant>
        <vt:lpstr>Theme</vt:lpstr>
      </vt:variant>
      <vt:variant>
        <vt:i4>1</vt:i4>
      </vt:variant>
      <vt:variant>
        <vt:lpstr>Slide Titles</vt:lpstr>
      </vt:variant>
      <vt:variant>
        <vt:i4>39</vt:i4>
      </vt:variant>
    </vt:vector>
  </HeadingPairs>
  <TitlesOfParts>
    <vt:vector size="40" baseType="lpstr">
      <vt:lpstr>Wisp</vt:lpstr>
      <vt:lpstr>Slide 1</vt:lpstr>
      <vt:lpstr>Slide 2</vt:lpstr>
      <vt:lpstr>Slide 3</vt:lpstr>
      <vt:lpstr>INTRODUCTION </vt:lpstr>
      <vt:lpstr>OVERVIEW</vt:lpstr>
      <vt:lpstr>Sample adequacy and condition </vt:lpstr>
      <vt:lpstr>INDICATIONS AND CONTRAINDICATIONS Indications </vt:lpstr>
      <vt:lpstr>Slide 8</vt:lpstr>
      <vt:lpstr>Slide 9</vt:lpstr>
      <vt:lpstr>Contraindications </vt:lpstr>
      <vt:lpstr>Slide 11</vt:lpstr>
      <vt:lpstr>PREPROCEDURE PREPARATION Anesthesia</vt:lpstr>
      <vt:lpstr>Slide 13</vt:lpstr>
      <vt:lpstr>Cervical preparation and dilation </vt:lpstr>
      <vt:lpstr>Slide 15</vt:lpstr>
      <vt:lpstr>GENERAL PROCEDURE </vt:lpstr>
      <vt:lpstr>Slide 17</vt:lpstr>
      <vt:lpstr>Slide 18</vt:lpstr>
      <vt:lpstr>ENDOMETRIAL SUCTION DEVICES  </vt:lpstr>
      <vt:lpstr>Slide 20</vt:lpstr>
      <vt:lpstr>Slide 21</vt:lpstr>
      <vt:lpstr>Slide 22</vt:lpstr>
      <vt:lpstr>Slide 23</vt:lpstr>
      <vt:lpstr>Slide 24</vt:lpstr>
      <vt:lpstr>ENDOMETRIAL SUCTION DEVICES </vt:lpstr>
      <vt:lpstr>Low-pressure devices</vt:lpstr>
      <vt:lpstr>Slide 27</vt:lpstr>
      <vt:lpstr>Higher-pressure devices</vt:lpstr>
      <vt:lpstr>Slide 29</vt:lpstr>
      <vt:lpstr>Slide 30</vt:lpstr>
      <vt:lpstr>Slide 31</vt:lpstr>
      <vt:lpstr>ENDOMETRIAL BRUSH</vt:lpstr>
      <vt:lpstr>Slide 33</vt:lpstr>
      <vt:lpstr>SIDE EFFECTS AND COMPLICATIONS</vt:lpstr>
      <vt:lpstr>Slide 35</vt:lpstr>
      <vt:lpstr>POSTPROCEDURE CARE</vt:lpstr>
      <vt:lpstr>SUMMARY AND RECOMMENDATIONS </vt:lpstr>
      <vt:lpstr>Slide 38</vt:lpstr>
      <vt:lpstr>Slide 39</vt:lpstr>
    </vt:vector>
  </TitlesOfParts>
  <LinksUpToDate>false</LinksUpToDate>
  <SharedDoc>false</SharedDoc>
  <HyperlinksChanged>false</HyperlinksChanged>
  <AppVersion>12.0000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user1</dc:creator>
  <cp:lastModifiedBy>AT</cp:lastModifiedBy>
  <cp:revision>56</cp:revision>
  <dcterms:created xsi:type="dcterms:W3CDTF">2006-08-16T00:00:00Z</dcterms:created>
  <dcterms:modified xsi:type="dcterms:W3CDTF">1980-01-15T00:01:35Z</dcterms:modified>
</cp:coreProperties>
</file>